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31"/>
  </p:notesMasterIdLst>
  <p:sldIdLst>
    <p:sldId id="256" r:id="rId2"/>
    <p:sldId id="257" r:id="rId3"/>
    <p:sldId id="259" r:id="rId4"/>
    <p:sldId id="291" r:id="rId5"/>
    <p:sldId id="263" r:id="rId6"/>
    <p:sldId id="283" r:id="rId7"/>
    <p:sldId id="265" r:id="rId8"/>
    <p:sldId id="278" r:id="rId9"/>
    <p:sldId id="284" r:id="rId10"/>
    <p:sldId id="285" r:id="rId11"/>
    <p:sldId id="286" r:id="rId12"/>
    <p:sldId id="279" r:id="rId13"/>
    <p:sldId id="287" r:id="rId14"/>
    <p:sldId id="288" r:id="rId15"/>
    <p:sldId id="266" r:id="rId16"/>
    <p:sldId id="292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90" r:id="rId25"/>
    <p:sldId id="289" r:id="rId26"/>
    <p:sldId id="274" r:id="rId27"/>
    <p:sldId id="275" r:id="rId28"/>
    <p:sldId id="276" r:id="rId29"/>
    <p:sldId id="277" r:id="rId30"/>
  </p:sldIdLst>
  <p:sldSz cx="9144000" cy="6858000" type="screen4x3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87535-6EF1-44EC-8339-7F48CFEA6205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889AF-3379-4935-A9CC-08B3E6ED3D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9890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D9CB4DFE-CD14-4D67-B90B-30AA481F5C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B2C1EE2E-5029-49E8-A586-BCB017E2CE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fr-FR" dirty="0"/>
              <a:t>www.apnealp.fr</a:t>
            </a:r>
          </a:p>
          <a:p>
            <a:pPr>
              <a:defRPr/>
            </a:pPr>
            <a:r>
              <a:rPr lang="fr-FR" sz="900" dirty="0"/>
              <a:t>Philippe Péan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241111AA-E5CF-4167-9D2C-204549646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fr-FR" dirty="0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4400" b="0" strike="noStrike" spc="-1">
                <a:solidFill>
                  <a:srgbClr val="000000"/>
                </a:solidFill>
                <a:latin typeface="Calibri"/>
              </a:rPr>
              <a:t>Cliquez pour modifier le style du titre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Cliquez pour modifier les styles du texte du masque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fr-FR" sz="2800" b="0" strike="noStrike" spc="-1">
                <a:solidFill>
                  <a:srgbClr val="000000"/>
                </a:solidFill>
                <a:latin typeface="Calibri"/>
              </a:rPr>
              <a:t>Deuxième niveau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Troisième niveau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Quatrième niveau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Cinquième niveau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200" b="0" strike="noStrike" spc="-1">
                <a:latin typeface="Times New Roman"/>
              </a:rPr>
              <a:t>Formation AEEL - 2020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r>
              <a:rPr lang="fr-FR" sz="2400" b="0" strike="noStrike" spc="-1">
                <a:latin typeface="Times New Roman"/>
              </a:rPr>
              <a:t>www.apnealp.fr Philippe Péan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E3E483C0-E0B7-4043-B0E0-265D82E4207D}" type="slidenum">
              <a:rPr lang="fr-FR" sz="1200" b="0" strike="noStrike" spc="-1">
                <a:solidFill>
                  <a:srgbClr val="8B8B8B"/>
                </a:solidFill>
                <a:latin typeface="Calibri"/>
              </a:rPr>
              <a:t>‹N°›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2" descr="C:\Users\Phil\Desktop\Apnée  2016\Marseille 04&amp;05-06-16\for1.jpg"/>
          <p:cNvPicPr/>
          <p:nvPr/>
        </p:nvPicPr>
        <p:blipFill>
          <a:blip r:embed="rId2"/>
          <a:stretch/>
        </p:blipFill>
        <p:spPr>
          <a:xfrm>
            <a:off x="527008" y="3718162"/>
            <a:ext cx="3250079" cy="23820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53CE00B-9C57-412D-A0C8-3EAD5EDBEA42}"/>
              </a:ext>
            </a:extLst>
          </p:cNvPr>
          <p:cNvSpPr txBox="1"/>
          <p:nvPr/>
        </p:nvSpPr>
        <p:spPr>
          <a:xfrm>
            <a:off x="207360" y="178200"/>
            <a:ext cx="899869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Apnéiste Expert en Eau Libre</a:t>
            </a:r>
          </a:p>
          <a:p>
            <a:pPr algn="ctr">
              <a:lnSpc>
                <a:spcPct val="100000"/>
              </a:lnSpc>
            </a:pPr>
            <a:r>
              <a:rPr lang="fr-FR" sz="4800" dirty="0">
                <a:solidFill>
                  <a:srgbClr val="5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	</a:t>
            </a:r>
          </a:p>
          <a:p>
            <a:pPr algn="ctr">
              <a:lnSpc>
                <a:spcPct val="100000"/>
              </a:lnSpc>
            </a:pPr>
            <a:r>
              <a:rPr lang="fr-FR" sz="4800" b="0" strike="noStrike" spc="-1" dirty="0">
                <a:solidFill>
                  <a:srgbClr val="00FFFF"/>
                </a:solidFill>
                <a:latin typeface="Calibri"/>
              </a:rPr>
              <a:t>Accidents en apnée profonde, </a:t>
            </a:r>
          </a:p>
          <a:p>
            <a:pPr algn="ctr">
              <a:lnSpc>
                <a:spcPct val="100000"/>
              </a:lnSpc>
            </a:pPr>
            <a:r>
              <a:rPr lang="fr-FR" sz="4800" b="0" strike="noStrike" spc="-1" dirty="0">
                <a:solidFill>
                  <a:srgbClr val="00FFFF"/>
                </a:solidFill>
                <a:latin typeface="Calibri"/>
              </a:rPr>
              <a:t>sécurité et prévention</a:t>
            </a:r>
            <a:endParaRPr lang="fr-FR" sz="4800" spc="-1" dirty="0">
              <a:solidFill>
                <a:srgbClr val="00FFFF"/>
              </a:solidFill>
            </a:endParaRPr>
          </a:p>
        </p:txBody>
      </p:sp>
      <p:sp>
        <p:nvSpPr>
          <p:cNvPr id="7" name="ZoneTexte 11">
            <a:extLst>
              <a:ext uri="{FF2B5EF4-FFF2-40B4-BE49-F238E27FC236}">
                <a16:creationId xmlns:a16="http://schemas.microsoft.com/office/drawing/2014/main" id="{2F7DDAB3-3200-4309-9E80-8969850C64B5}"/>
              </a:ext>
            </a:extLst>
          </p:cNvPr>
          <p:cNvSpPr txBox="1"/>
          <p:nvPr/>
        </p:nvSpPr>
        <p:spPr>
          <a:xfrm>
            <a:off x="5366915" y="5340156"/>
            <a:ext cx="3383608" cy="523220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solidFill>
                  <a:srgbClr val="A6DEF2"/>
                </a:solidFill>
                <a:latin typeface="Calibri" pitchFamily="34" charset="0"/>
                <a:cs typeface="+mn-cs"/>
              </a:rPr>
              <a:t>Version 1 – Avril 2020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CDF19EE-2DF0-4701-8F4F-6934304058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A41747B-7D38-48E1-97A3-40E714EDAD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</a:p>
          <a:p>
            <a:pPr>
              <a:defRPr/>
            </a:pPr>
            <a:r>
              <a:rPr lang="fr-FR" sz="900"/>
              <a:t>Philippe Péan</a:t>
            </a:r>
            <a:endParaRPr lang="fr-FR" sz="9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C4F64D-B7E6-4BC6-84AD-585F998C5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1</a:t>
            </a:fld>
            <a:endParaRPr lang="fr-F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11520" y="-30960"/>
            <a:ext cx="792936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3.L’</a:t>
            </a:r>
            <a:r>
              <a:rPr lang="fr-FR" sz="4800" b="1" strike="noStrike" spc="-1">
                <a:solidFill>
                  <a:srgbClr val="FFFF00"/>
                </a:solidFill>
                <a:latin typeface="Calibri"/>
              </a:rPr>
              <a:t> </a:t>
            </a: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œdème pulmonaire</a:t>
            </a:r>
            <a:endParaRPr lang="fr-FR" sz="4800" b="0" strike="noStrike" spc="-1">
              <a:latin typeface="Arial"/>
            </a:endParaRPr>
          </a:p>
        </p:txBody>
      </p:sp>
      <p:sp>
        <p:nvSpPr>
          <p:cNvPr id="111" name="CustomShape 2"/>
          <p:cNvSpPr/>
          <p:nvPr/>
        </p:nvSpPr>
        <p:spPr>
          <a:xfrm>
            <a:off x="107196" y="732539"/>
            <a:ext cx="4611108" cy="398655"/>
          </a:xfrm>
          <a:prstGeom prst="rect">
            <a:avLst/>
          </a:prstGeom>
          <a:solidFill>
            <a:srgbClr val="3366FF">
              <a:alpha val="60000"/>
            </a:srgbClr>
          </a:solidFill>
          <a:ln w="12600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0" strike="noStrike" spc="-1" dirty="0">
                <a:solidFill>
                  <a:srgbClr val="A6DEF2"/>
                </a:solidFill>
                <a:latin typeface="Calibri" panose="020F0502020204030204" pitchFamily="34" charset="0"/>
              </a:rPr>
              <a:t>Images Scanner de lésions alvéolaires (J+2)</a:t>
            </a:r>
            <a:endParaRPr lang="fr-FR" sz="2000" b="0" strike="noStrike" spc="-1" dirty="0">
              <a:latin typeface="Calibri" panose="020F0502020204030204" pitchFamily="34" charset="0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0F499D4-AE83-42CB-9AF8-AC85EE370F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EDBAE2C-6210-4D4C-B460-F35959565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</a:p>
          <a:p>
            <a:pPr>
              <a:defRPr/>
            </a:pPr>
            <a:r>
              <a:rPr lang="fr-FR" sz="900"/>
              <a:t>Philippe Péan</a:t>
            </a:r>
            <a:endParaRPr lang="fr-FR" sz="9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D720C8-331B-4CB6-9801-BA1B1B015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FA63F6C-6837-4CBF-B7CD-204EAD38B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1520617"/>
            <a:ext cx="6705221" cy="4562725"/>
          </a:xfrm>
          <a:prstGeom prst="rect">
            <a:avLst/>
          </a:prstGeom>
        </p:spPr>
      </p:pic>
      <p:sp>
        <p:nvSpPr>
          <p:cNvPr id="12" name="CustomShape 2">
            <a:extLst>
              <a:ext uri="{FF2B5EF4-FFF2-40B4-BE49-F238E27FC236}">
                <a16:creationId xmlns:a16="http://schemas.microsoft.com/office/drawing/2014/main" id="{63ACB29E-FF1B-434F-8292-9F73D8B3F5F9}"/>
              </a:ext>
            </a:extLst>
          </p:cNvPr>
          <p:cNvSpPr/>
          <p:nvPr/>
        </p:nvSpPr>
        <p:spPr>
          <a:xfrm>
            <a:off x="7107252" y="3066350"/>
            <a:ext cx="1945308" cy="1014209"/>
          </a:xfrm>
          <a:prstGeom prst="rect">
            <a:avLst/>
          </a:prstGeom>
          <a:solidFill>
            <a:srgbClr val="3366FF">
              <a:alpha val="60000"/>
            </a:srgbClr>
          </a:solidFill>
          <a:ln w="12600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0" strike="noStrike" spc="-1" dirty="0">
                <a:solidFill>
                  <a:srgbClr val="A6DEF2"/>
                </a:solidFill>
                <a:latin typeface="Calibri" panose="020F0502020204030204" pitchFamily="34" charset="0"/>
              </a:rPr>
              <a:t>Verre dépoli :</a:t>
            </a:r>
          </a:p>
          <a:p>
            <a:pPr>
              <a:lnSpc>
                <a:spcPct val="100000"/>
              </a:lnSpc>
            </a:pPr>
            <a:r>
              <a:rPr lang="fr-FR" sz="2000" spc="-1" dirty="0">
                <a:solidFill>
                  <a:srgbClr val="A6DEF2"/>
                </a:solidFill>
                <a:latin typeface="Calibri" panose="020F0502020204030204" pitchFamily="34" charset="0"/>
              </a:rPr>
              <a:t>Épaississement (liquide)</a:t>
            </a:r>
            <a:endParaRPr lang="fr-FR" sz="2000" b="0" strike="noStrike" spc="-1" dirty="0">
              <a:latin typeface="Calibri" panose="020F0502020204030204" pitchFamily="34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A558E1C-34D9-40E3-A82E-5F54388F4629}"/>
              </a:ext>
            </a:extLst>
          </p:cNvPr>
          <p:cNvSpPr/>
          <p:nvPr/>
        </p:nvSpPr>
        <p:spPr>
          <a:xfrm>
            <a:off x="1603152" y="3146821"/>
            <a:ext cx="701136" cy="5643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5E1E7DC-A7D5-4D5B-8761-3480D20B93AA}"/>
              </a:ext>
            </a:extLst>
          </p:cNvPr>
          <p:cNvSpPr/>
          <p:nvPr/>
        </p:nvSpPr>
        <p:spPr>
          <a:xfrm>
            <a:off x="4718304" y="3812408"/>
            <a:ext cx="713232" cy="6772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64800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11520" y="-30960"/>
            <a:ext cx="792936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3.L’</a:t>
            </a:r>
            <a:r>
              <a:rPr lang="fr-FR" sz="4800" b="1" strike="noStrike" spc="-1">
                <a:solidFill>
                  <a:srgbClr val="FFFF00"/>
                </a:solidFill>
                <a:latin typeface="Calibri"/>
              </a:rPr>
              <a:t> </a:t>
            </a: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œdème pulmonaire</a:t>
            </a:r>
            <a:endParaRPr lang="fr-FR" sz="4800" b="0" strike="noStrike" spc="-1">
              <a:latin typeface="Arial"/>
            </a:endParaRPr>
          </a:p>
        </p:txBody>
      </p:sp>
      <p:sp>
        <p:nvSpPr>
          <p:cNvPr id="111" name="CustomShape 2"/>
          <p:cNvSpPr/>
          <p:nvPr/>
        </p:nvSpPr>
        <p:spPr>
          <a:xfrm>
            <a:off x="107196" y="732539"/>
            <a:ext cx="4611108" cy="398655"/>
          </a:xfrm>
          <a:prstGeom prst="rect">
            <a:avLst/>
          </a:prstGeom>
          <a:solidFill>
            <a:srgbClr val="3366FF">
              <a:alpha val="60000"/>
            </a:srgbClr>
          </a:solidFill>
          <a:ln w="12600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0" strike="noStrike" spc="-1" dirty="0">
                <a:solidFill>
                  <a:srgbClr val="A6DEF2"/>
                </a:solidFill>
                <a:latin typeface="Calibri" panose="020F0502020204030204" pitchFamily="34" charset="0"/>
              </a:rPr>
              <a:t>Images Scanner de lésions alvéolaires (J+2)</a:t>
            </a:r>
            <a:endParaRPr lang="fr-FR" sz="2000" b="0" strike="noStrike" spc="-1" dirty="0">
              <a:latin typeface="Calibri" panose="020F0502020204030204" pitchFamily="34" charset="0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0F499D4-AE83-42CB-9AF8-AC85EE370F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EDBAE2C-6210-4D4C-B460-F35959565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</a:p>
          <a:p>
            <a:pPr>
              <a:defRPr/>
            </a:pPr>
            <a:r>
              <a:rPr lang="fr-FR" sz="900"/>
              <a:t>Philippe Péan</a:t>
            </a:r>
            <a:endParaRPr lang="fr-FR" sz="9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D720C8-331B-4CB6-9801-BA1B1B015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11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F474562-E599-4E24-A85C-D85DCB881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04643"/>
            <a:ext cx="5879592" cy="4620818"/>
          </a:xfrm>
          <a:prstGeom prst="rect">
            <a:avLst/>
          </a:prstGeom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33046BAB-DBC9-463C-8D43-81EA0609169C}"/>
              </a:ext>
            </a:extLst>
          </p:cNvPr>
          <p:cNvSpPr/>
          <p:nvPr/>
        </p:nvSpPr>
        <p:spPr>
          <a:xfrm>
            <a:off x="6741492" y="3032095"/>
            <a:ext cx="1945308" cy="1014209"/>
          </a:xfrm>
          <a:prstGeom prst="rect">
            <a:avLst/>
          </a:prstGeom>
          <a:solidFill>
            <a:srgbClr val="3366FF">
              <a:alpha val="60000"/>
            </a:srgbClr>
          </a:solidFill>
          <a:ln w="12600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0" strike="noStrike" spc="-1" dirty="0">
                <a:solidFill>
                  <a:srgbClr val="A6DEF2"/>
                </a:solidFill>
                <a:latin typeface="Calibri" panose="020F0502020204030204" pitchFamily="34" charset="0"/>
              </a:rPr>
              <a:t>Verre dépoli :</a:t>
            </a:r>
          </a:p>
          <a:p>
            <a:pPr>
              <a:lnSpc>
                <a:spcPct val="100000"/>
              </a:lnSpc>
            </a:pPr>
            <a:r>
              <a:rPr lang="fr-FR" sz="2000" spc="-1" dirty="0">
                <a:solidFill>
                  <a:srgbClr val="A6DEF2"/>
                </a:solidFill>
                <a:latin typeface="Calibri" panose="020F0502020204030204" pitchFamily="34" charset="0"/>
              </a:rPr>
              <a:t>Épaississement (liquide)</a:t>
            </a:r>
            <a:endParaRPr lang="fr-FR" sz="2000" b="0" strike="noStrike" spc="-1" dirty="0">
              <a:latin typeface="Calibri" panose="020F0502020204030204" pitchFamily="34" charset="0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98F0BC6-8D16-4C12-89AE-CC7302B501E9}"/>
              </a:ext>
            </a:extLst>
          </p:cNvPr>
          <p:cNvSpPr/>
          <p:nvPr/>
        </p:nvSpPr>
        <p:spPr>
          <a:xfrm>
            <a:off x="3502152" y="3234807"/>
            <a:ext cx="713232" cy="6772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22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11520" y="-30960"/>
            <a:ext cx="792936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3.L’</a:t>
            </a:r>
            <a:r>
              <a:rPr lang="fr-FR" sz="4800" b="1" strike="noStrike" spc="-1">
                <a:solidFill>
                  <a:srgbClr val="FFFF00"/>
                </a:solidFill>
                <a:latin typeface="Calibri"/>
              </a:rPr>
              <a:t> </a:t>
            </a: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œdème pulmonaire</a:t>
            </a:r>
            <a:endParaRPr lang="fr-FR" sz="4800" b="0" strike="noStrike" spc="-1">
              <a:latin typeface="Arial"/>
            </a:endParaRPr>
          </a:p>
        </p:txBody>
      </p:sp>
      <p:sp>
        <p:nvSpPr>
          <p:cNvPr id="111" name="CustomShape 2"/>
          <p:cNvSpPr/>
          <p:nvPr/>
        </p:nvSpPr>
        <p:spPr>
          <a:xfrm>
            <a:off x="235212" y="950984"/>
            <a:ext cx="8451588" cy="398655"/>
          </a:xfrm>
          <a:prstGeom prst="rect">
            <a:avLst/>
          </a:prstGeom>
          <a:solidFill>
            <a:srgbClr val="3366FF">
              <a:alpha val="60000"/>
            </a:srgbClr>
          </a:solidFill>
          <a:ln w="12600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spc="-1" dirty="0">
                <a:solidFill>
                  <a:srgbClr val="A6DEF2"/>
                </a:solidFill>
                <a:latin typeface="Calibri" panose="020F0502020204030204" pitchFamily="34" charset="0"/>
              </a:rPr>
              <a:t>Scanner</a:t>
            </a:r>
            <a:r>
              <a:rPr lang="fr-FR" sz="2000" b="0" strike="noStrike" spc="-1" dirty="0">
                <a:solidFill>
                  <a:srgbClr val="A6DEF2"/>
                </a:solidFill>
                <a:latin typeface="Calibri" panose="020F0502020204030204" pitchFamily="34" charset="0"/>
              </a:rPr>
              <a:t> + 3 mois : évolution favorable, lésions résorbées</a:t>
            </a:r>
            <a:endParaRPr lang="fr-FR" sz="2000" b="0" strike="noStrike" spc="-1" dirty="0">
              <a:latin typeface="Calibri" panose="020F0502020204030204" pitchFamily="34" charset="0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0F499D4-AE83-42CB-9AF8-AC85EE370F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EDBAE2C-6210-4D4C-B460-F35959565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</a:p>
          <a:p>
            <a:pPr>
              <a:defRPr/>
            </a:pPr>
            <a:r>
              <a:rPr lang="fr-FR" sz="900"/>
              <a:t>Philippe Péan</a:t>
            </a:r>
            <a:endParaRPr lang="fr-FR" sz="9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D720C8-331B-4CB6-9801-BA1B1B015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12</a:t>
            </a:fld>
            <a:endParaRPr lang="fr-FR" dirty="0"/>
          </a:p>
        </p:txBody>
      </p:sp>
      <p:pic>
        <p:nvPicPr>
          <p:cNvPr id="6" name="Action 09-04-2020 19-30-31">
            <a:hlinkClick r:id="" action="ppaction://media"/>
            <a:extLst>
              <a:ext uri="{FF2B5EF4-FFF2-40B4-BE49-F238E27FC236}">
                <a16:creationId xmlns:a16="http://schemas.microsoft.com/office/drawing/2014/main" id="{BA7BE9A9-960D-4E8A-89F6-A47438F743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4596" y="1442248"/>
            <a:ext cx="4340791" cy="4914102"/>
          </a:xfrm>
          <a:prstGeom prst="rect">
            <a:avLst/>
          </a:prstGeom>
        </p:spPr>
      </p:pic>
      <p:sp>
        <p:nvSpPr>
          <p:cNvPr id="9" name="CustomShape 2">
            <a:extLst>
              <a:ext uri="{FF2B5EF4-FFF2-40B4-BE49-F238E27FC236}">
                <a16:creationId xmlns:a16="http://schemas.microsoft.com/office/drawing/2014/main" id="{4DA2618D-2048-447E-A69E-46D1F5BF151C}"/>
              </a:ext>
            </a:extLst>
          </p:cNvPr>
          <p:cNvSpPr/>
          <p:nvPr/>
        </p:nvSpPr>
        <p:spPr>
          <a:xfrm>
            <a:off x="5861304" y="3429000"/>
            <a:ext cx="2825496" cy="706432"/>
          </a:xfrm>
          <a:prstGeom prst="rect">
            <a:avLst/>
          </a:prstGeom>
          <a:solidFill>
            <a:srgbClr val="3366FF">
              <a:alpha val="60000"/>
            </a:srgbClr>
          </a:solidFill>
          <a:ln w="12600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0" strike="noStrike" spc="-1" dirty="0">
                <a:solidFill>
                  <a:srgbClr val="A6DEF2"/>
                </a:solidFill>
                <a:latin typeface="Calibri" panose="020F0502020204030204" pitchFamily="34" charset="0"/>
              </a:rPr>
              <a:t>Les zones vides sont bien opaques</a:t>
            </a:r>
            <a:endParaRPr lang="fr-FR" sz="2000" b="0" strike="noStrike" spc="-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6905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11520" y="-30960"/>
            <a:ext cx="792936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3.L’</a:t>
            </a:r>
            <a:r>
              <a:rPr lang="fr-FR" sz="4800" b="1" strike="noStrike" spc="-1">
                <a:solidFill>
                  <a:srgbClr val="FFFF00"/>
                </a:solidFill>
                <a:latin typeface="Calibri"/>
              </a:rPr>
              <a:t> </a:t>
            </a: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œdème pulmonaire</a:t>
            </a:r>
            <a:endParaRPr lang="fr-FR" sz="4800" b="0" strike="noStrike" spc="-1">
              <a:latin typeface="Arial"/>
            </a:endParaRPr>
          </a:p>
        </p:txBody>
      </p:sp>
      <p:sp>
        <p:nvSpPr>
          <p:cNvPr id="111" name="CustomShape 2"/>
          <p:cNvSpPr/>
          <p:nvPr/>
        </p:nvSpPr>
        <p:spPr>
          <a:xfrm>
            <a:off x="235212" y="950984"/>
            <a:ext cx="8451588" cy="398655"/>
          </a:xfrm>
          <a:prstGeom prst="rect">
            <a:avLst/>
          </a:prstGeom>
          <a:solidFill>
            <a:srgbClr val="3366FF">
              <a:alpha val="60000"/>
            </a:srgbClr>
          </a:solidFill>
          <a:ln w="12600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spc="-1" dirty="0">
                <a:solidFill>
                  <a:srgbClr val="A6DEF2"/>
                </a:solidFill>
                <a:latin typeface="Calibri" panose="020F0502020204030204" pitchFamily="34" charset="0"/>
              </a:rPr>
              <a:t>Scanner</a:t>
            </a:r>
            <a:r>
              <a:rPr lang="fr-FR" sz="2000" b="0" strike="noStrike" spc="-1" dirty="0">
                <a:solidFill>
                  <a:srgbClr val="A6DEF2"/>
                </a:solidFill>
                <a:latin typeface="Calibri" panose="020F0502020204030204" pitchFamily="34" charset="0"/>
              </a:rPr>
              <a:t> + 3 mois : évolution favorable, lésions résorbées</a:t>
            </a:r>
            <a:endParaRPr lang="fr-FR" sz="2000" b="0" strike="noStrike" spc="-1" dirty="0">
              <a:latin typeface="Calibri" panose="020F0502020204030204" pitchFamily="34" charset="0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0F499D4-AE83-42CB-9AF8-AC85EE370F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EDBAE2C-6210-4D4C-B460-F35959565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</a:p>
          <a:p>
            <a:pPr>
              <a:defRPr/>
            </a:pPr>
            <a:r>
              <a:rPr lang="fr-FR" sz="900"/>
              <a:t>Philippe Péan</a:t>
            </a:r>
            <a:endParaRPr lang="fr-FR" sz="9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D720C8-331B-4CB6-9801-BA1B1B015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13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49017A1-0703-462E-A7DA-8AFB24EAB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237" y="1507558"/>
            <a:ext cx="6625525" cy="469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527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11520" y="-30960"/>
            <a:ext cx="792936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800" b="0" strike="noStrike" spc="-1" dirty="0">
                <a:solidFill>
                  <a:srgbClr val="FFFF00"/>
                </a:solidFill>
                <a:latin typeface="Calibri"/>
              </a:rPr>
              <a:t>3.L’</a:t>
            </a:r>
            <a:r>
              <a:rPr lang="fr-FR" sz="4800" b="1" strike="noStrike" spc="-1" dirty="0">
                <a:solidFill>
                  <a:srgbClr val="FFFF00"/>
                </a:solidFill>
                <a:latin typeface="Calibri"/>
              </a:rPr>
              <a:t> </a:t>
            </a:r>
            <a:r>
              <a:rPr lang="fr-FR" sz="4800" b="0" strike="noStrike" spc="-1" dirty="0">
                <a:solidFill>
                  <a:srgbClr val="FFFF00"/>
                </a:solidFill>
                <a:latin typeface="Calibri"/>
              </a:rPr>
              <a:t>œdème pulmonaire</a:t>
            </a:r>
            <a:endParaRPr lang="fr-FR" sz="4800" b="0" strike="noStrike" spc="-1" dirty="0">
              <a:latin typeface="Arial"/>
            </a:endParaRPr>
          </a:p>
        </p:txBody>
      </p:sp>
      <p:sp>
        <p:nvSpPr>
          <p:cNvPr id="111" name="CustomShape 2"/>
          <p:cNvSpPr/>
          <p:nvPr/>
        </p:nvSpPr>
        <p:spPr>
          <a:xfrm>
            <a:off x="235212" y="950984"/>
            <a:ext cx="8451588" cy="398655"/>
          </a:xfrm>
          <a:prstGeom prst="rect">
            <a:avLst/>
          </a:prstGeom>
          <a:solidFill>
            <a:srgbClr val="3366FF">
              <a:alpha val="60000"/>
            </a:srgbClr>
          </a:solidFill>
          <a:ln w="12600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spc="-1" dirty="0">
                <a:solidFill>
                  <a:srgbClr val="A6DEF2"/>
                </a:solidFill>
                <a:latin typeface="Calibri" panose="020F0502020204030204" pitchFamily="34" charset="0"/>
              </a:rPr>
              <a:t>Comparaison J+2 / +3mois</a:t>
            </a:r>
            <a:endParaRPr lang="fr-FR" sz="2000" b="0" strike="noStrike" spc="-1" dirty="0">
              <a:latin typeface="Calibri" panose="020F0502020204030204" pitchFamily="34" charset="0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0F499D4-AE83-42CB-9AF8-AC85EE370F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EDBAE2C-6210-4D4C-B460-F35959565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</a:p>
          <a:p>
            <a:pPr>
              <a:defRPr/>
            </a:pPr>
            <a:r>
              <a:rPr lang="fr-FR" sz="900"/>
              <a:t>Philippe Péan</a:t>
            </a:r>
            <a:endParaRPr lang="fr-FR" sz="9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D720C8-331B-4CB6-9801-BA1B1B015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14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49017A1-0703-462E-A7DA-8AFB24EAB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82" y="1602811"/>
            <a:ext cx="5821090" cy="41213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D792F31-25BF-4B02-A37F-6EE5229F1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12" y="1613314"/>
            <a:ext cx="5230676" cy="4110829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9DC1BB4B-9EEE-4B97-BA3D-DE0E13A50B19}"/>
              </a:ext>
            </a:extLst>
          </p:cNvPr>
          <p:cNvSpPr/>
          <p:nvPr/>
        </p:nvSpPr>
        <p:spPr>
          <a:xfrm>
            <a:off x="2516208" y="2574036"/>
            <a:ext cx="1790616" cy="18973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95A6A80-DA65-463D-9557-121427CD2BE6}"/>
              </a:ext>
            </a:extLst>
          </p:cNvPr>
          <p:cNvSpPr/>
          <p:nvPr/>
        </p:nvSpPr>
        <p:spPr>
          <a:xfrm>
            <a:off x="6266638" y="2909316"/>
            <a:ext cx="1743506" cy="184556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261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347530" y="1525015"/>
            <a:ext cx="7703640" cy="4399751"/>
          </a:xfrm>
          <a:prstGeom prst="rect">
            <a:avLst/>
          </a:prstGeom>
          <a:solidFill>
            <a:srgbClr val="3366FF">
              <a:alpha val="60000"/>
            </a:srgbClr>
          </a:solidFill>
          <a:ln w="12600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Conduite à tenir : </a:t>
            </a:r>
            <a:endParaRPr lang="fr-FR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Arrêt de la plongée/session/sortie, mise sous O2 si le saignement continue ou détresse respiratoire.</a:t>
            </a:r>
            <a:endParaRPr lang="fr-FR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Evacuation si la gravité l’impose</a:t>
            </a:r>
            <a:endParaRPr lang="fr-FR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800" b="0" strike="noStrike" spc="-1" dirty="0">
                <a:solidFill>
                  <a:schemeClr val="bg1">
                    <a:lumMod val="95000"/>
                  </a:schemeClr>
                </a:solidFill>
                <a:latin typeface="Calibri"/>
              </a:rPr>
              <a:t>Consultation d’un médecin </a:t>
            </a: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pneumologue</a:t>
            </a:r>
            <a:endParaRPr lang="fr-FR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Eviter toute immersion et l’activité physique pendant quelques semaines.</a:t>
            </a:r>
            <a:endParaRPr lang="fr-FR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800" b="0" strike="noStrike" spc="-1" dirty="0"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11520" y="-30960"/>
            <a:ext cx="792936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3.L’</a:t>
            </a:r>
            <a:r>
              <a:rPr lang="fr-FR" sz="4800" b="1" strike="noStrike" spc="-1">
                <a:solidFill>
                  <a:srgbClr val="FFFF00"/>
                </a:solidFill>
                <a:latin typeface="Calibri"/>
              </a:rPr>
              <a:t> </a:t>
            </a: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œdème pulmonaire</a:t>
            </a:r>
            <a:endParaRPr lang="fr-FR" sz="4800" b="0" strike="noStrike" spc="-1">
              <a:latin typeface="Arial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2E61810-0616-4C4F-A483-CDD002CB48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55FA80B-2254-4222-98DA-AE783674DC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</a:p>
          <a:p>
            <a:pPr>
              <a:defRPr/>
            </a:pPr>
            <a:r>
              <a:rPr lang="fr-FR" sz="900"/>
              <a:t>Philippe Péan</a:t>
            </a:r>
            <a:endParaRPr lang="fr-FR" sz="9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F9366D-4CAB-4B73-A4B5-7B9ECC0AF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15</a:t>
            </a:fld>
            <a:endParaRPr lang="fr-FR" dirty="0"/>
          </a:p>
        </p:txBody>
      </p:sp>
      <p:pic>
        <p:nvPicPr>
          <p:cNvPr id="1026" name="Picture 2" descr="Sac Dimatex DOPPLER">
            <a:extLst>
              <a:ext uri="{FF2B5EF4-FFF2-40B4-BE49-F238E27FC236}">
                <a16:creationId xmlns:a16="http://schemas.microsoft.com/office/drawing/2014/main" id="{EA72AF03-66CE-4F33-8E6E-AE49643F2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620" y="0"/>
            <a:ext cx="1469380" cy="23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237240" y="978224"/>
            <a:ext cx="8577576" cy="4276640"/>
          </a:xfrm>
          <a:prstGeom prst="rect">
            <a:avLst/>
          </a:prstGeom>
          <a:solidFill>
            <a:srgbClr val="3366FF">
              <a:alpha val="60000"/>
            </a:srgbClr>
          </a:solidFill>
          <a:ln w="12600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0" strike="noStrike" spc="-1" dirty="0">
                <a:solidFill>
                  <a:schemeClr val="bg1">
                    <a:lumMod val="95000"/>
                  </a:schemeClr>
                </a:solidFill>
                <a:latin typeface="Calibri"/>
              </a:rPr>
              <a:t>Prévention</a:t>
            </a:r>
            <a:endParaRPr lang="fr-FR" sz="2800" b="0" strike="noStrike" spc="-1" dirty="0">
              <a:solidFill>
                <a:schemeClr val="bg1">
                  <a:lumMod val="95000"/>
                </a:schemeClr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400" b="0" strike="noStrike" spc="-1" dirty="0">
                <a:solidFill>
                  <a:srgbClr val="A6DEF2"/>
                </a:solidFill>
                <a:latin typeface="Calibri"/>
              </a:rPr>
              <a:t>Approche </a:t>
            </a:r>
            <a:r>
              <a:rPr lang="fr-FR" sz="2400" b="0" strike="noStrike" spc="-1" dirty="0">
                <a:solidFill>
                  <a:schemeClr val="bg1">
                    <a:lumMod val="95000"/>
                  </a:schemeClr>
                </a:solidFill>
                <a:latin typeface="Calibri"/>
              </a:rPr>
              <a:t>progressive</a:t>
            </a:r>
            <a:r>
              <a:rPr lang="fr-FR" sz="2400" b="0" strike="noStrike" spc="-1" dirty="0">
                <a:solidFill>
                  <a:srgbClr val="A6DEF2"/>
                </a:solidFill>
                <a:latin typeface="Calibri"/>
              </a:rPr>
              <a:t> de la profondeur</a:t>
            </a:r>
            <a:endParaRPr lang="fr-FR" sz="24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400" b="0" strike="noStrike" spc="-1" dirty="0">
                <a:solidFill>
                  <a:srgbClr val="A6DEF2"/>
                </a:solidFill>
                <a:latin typeface="Calibri"/>
              </a:rPr>
              <a:t>Limiter les efforts suivant la remontée. </a:t>
            </a:r>
            <a:r>
              <a:rPr lang="fr-FR" sz="2400" spc="-1" dirty="0">
                <a:solidFill>
                  <a:srgbClr val="A6DEF2"/>
                </a:solidFill>
                <a:latin typeface="Calibri"/>
              </a:rPr>
              <a:t>(l’inversion du bloodshift n’est pas immédiate)</a:t>
            </a:r>
            <a:endParaRPr lang="fr-FR" sz="24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400" b="0" strike="noStrike" spc="-1" dirty="0">
                <a:solidFill>
                  <a:schemeClr val="bg1">
                    <a:lumMod val="95000"/>
                  </a:schemeClr>
                </a:solidFill>
                <a:latin typeface="Calibri"/>
              </a:rPr>
              <a:t>Expirer </a:t>
            </a:r>
            <a:r>
              <a:rPr lang="fr-FR" sz="2400" spc="-1" dirty="0">
                <a:solidFill>
                  <a:srgbClr val="A6DEF2"/>
                </a:solidFill>
                <a:latin typeface="Calibri"/>
              </a:rPr>
              <a:t>sur les fins (-1m) d’apnées profondes</a:t>
            </a: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400" spc="-1" dirty="0">
                <a:solidFill>
                  <a:srgbClr val="A6DEF2"/>
                </a:solidFill>
                <a:latin typeface="Calibri"/>
              </a:rPr>
              <a:t>Le froid est très favorisant pour l’OAP. (Vasoconstriction = contrainte supplémentaire sur les capillaires alvéolaires)</a:t>
            </a: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400" spc="-1" dirty="0">
                <a:solidFill>
                  <a:srgbClr val="A6DEF2"/>
                </a:solidFill>
                <a:latin typeface="Calibri"/>
              </a:rPr>
              <a:t>Carpe = facteur ++ d’OAP (contrainte pulmonaire)</a:t>
            </a: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400" spc="-1" dirty="0">
                <a:solidFill>
                  <a:srgbClr val="A6DEF2"/>
                </a:solidFill>
                <a:latin typeface="Calibri"/>
              </a:rPr>
              <a:t>Poumons vides = facteur ++ (bloodshift précoce)</a:t>
            </a: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400" spc="-1" dirty="0">
                <a:solidFill>
                  <a:srgbClr val="A6DEF2"/>
                </a:solidFill>
                <a:latin typeface="Calibri"/>
              </a:rPr>
              <a:t>Gueuse = facteur ++ (en particulier à 2, perte de l’esprit critique)</a:t>
            </a:r>
          </a:p>
        </p:txBody>
      </p:sp>
      <p:sp>
        <p:nvSpPr>
          <p:cNvPr id="115" name="CustomShape 2"/>
          <p:cNvSpPr/>
          <p:nvPr/>
        </p:nvSpPr>
        <p:spPr>
          <a:xfrm>
            <a:off x="11520" y="-30960"/>
            <a:ext cx="792936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3.L’</a:t>
            </a:r>
            <a:r>
              <a:rPr lang="fr-FR" sz="4800" b="1" strike="noStrike" spc="-1">
                <a:solidFill>
                  <a:srgbClr val="FFFF00"/>
                </a:solidFill>
                <a:latin typeface="Calibri"/>
              </a:rPr>
              <a:t> </a:t>
            </a: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œdème pulmonaire</a:t>
            </a:r>
            <a:endParaRPr lang="fr-FR" sz="4800" b="0" strike="noStrike" spc="-1">
              <a:latin typeface="Arial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2E61810-0616-4C4F-A483-CDD002CB48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55FA80B-2254-4222-98DA-AE783674DC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</a:p>
          <a:p>
            <a:pPr>
              <a:defRPr/>
            </a:pPr>
            <a:r>
              <a:rPr lang="fr-FR" sz="900"/>
              <a:t>Philippe Péan</a:t>
            </a:r>
            <a:endParaRPr lang="fr-FR" sz="9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F9366D-4CAB-4B73-A4B5-7B9ECC0AF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180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136800" y="0"/>
            <a:ext cx="7929360" cy="155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4. L’</a:t>
            </a:r>
            <a:r>
              <a:rPr lang="fr-FR" sz="4800" b="1" strike="noStrike" spc="-1">
                <a:solidFill>
                  <a:srgbClr val="FFFF00"/>
                </a:solidFill>
                <a:latin typeface="Calibri"/>
              </a:rPr>
              <a:t> </a:t>
            </a: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accident de </a:t>
            </a:r>
            <a:endParaRPr lang="fr-FR" sz="4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Décompression (Taravana)</a:t>
            </a:r>
            <a:endParaRPr lang="fr-FR" sz="4800" b="0" strike="noStrike" spc="-1">
              <a:latin typeface="Arial"/>
            </a:endParaRPr>
          </a:p>
        </p:txBody>
      </p:sp>
      <p:pic>
        <p:nvPicPr>
          <p:cNvPr id="117" name="Picture 4" descr="D:\photos_Pelo\P1020983.JPG"/>
          <p:cNvPicPr/>
          <p:nvPr/>
        </p:nvPicPr>
        <p:blipFill>
          <a:blip r:embed="rId2"/>
          <a:stretch/>
        </p:blipFill>
        <p:spPr>
          <a:xfrm rot="21301200">
            <a:off x="7258320" y="257400"/>
            <a:ext cx="1683720" cy="2246040"/>
          </a:xfrm>
          <a:prstGeom prst="rect">
            <a:avLst/>
          </a:prstGeom>
          <a:ln>
            <a:noFill/>
          </a:ln>
        </p:spPr>
      </p:pic>
      <p:sp>
        <p:nvSpPr>
          <p:cNvPr id="118" name="CustomShape 2"/>
          <p:cNvSpPr/>
          <p:nvPr/>
        </p:nvSpPr>
        <p:spPr>
          <a:xfrm>
            <a:off x="395640" y="2052000"/>
            <a:ext cx="7703640" cy="4356360"/>
          </a:xfrm>
          <a:prstGeom prst="rect">
            <a:avLst/>
          </a:prstGeom>
          <a:solidFill>
            <a:srgbClr val="3366FF">
              <a:alpha val="60000"/>
            </a:srgbClr>
          </a:solidFill>
          <a:ln w="12600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Définition :</a:t>
            </a:r>
            <a:endParaRPr lang="fr-FR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Formation de bulles d’azote dans les tissus et vaisseaux sanguins</a:t>
            </a:r>
            <a:endParaRPr lang="fr-FR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Symptômes : </a:t>
            </a:r>
            <a:endParaRPr lang="fr-FR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Douleurs aux articulations</a:t>
            </a:r>
            <a:endParaRPr lang="fr-FR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Fourmillements </a:t>
            </a:r>
            <a:endParaRPr lang="fr-FR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Fatigue inhabituelle</a:t>
            </a:r>
            <a:endParaRPr lang="fr-FR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Paralysie partielle</a:t>
            </a:r>
            <a:endParaRPr lang="fr-FR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800" b="0" strike="noStrike" spc="-1" dirty="0">
              <a:latin typeface="Arial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9913B95-BA72-454D-A4FB-AD0685B07B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41A767-3B43-4A40-8437-6905E6339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</a:p>
          <a:p>
            <a:pPr>
              <a:defRPr/>
            </a:pPr>
            <a:r>
              <a:rPr lang="fr-FR" sz="900"/>
              <a:t>Philippe Péan</a:t>
            </a:r>
            <a:endParaRPr lang="fr-FR" sz="9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CBDC25-04E8-410B-985F-3F2BFA328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17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4" descr="D:\photos_Pelo\P1020983.JPG"/>
          <p:cNvPicPr/>
          <p:nvPr/>
        </p:nvPicPr>
        <p:blipFill>
          <a:blip r:embed="rId2"/>
          <a:stretch/>
        </p:blipFill>
        <p:spPr>
          <a:xfrm rot="21301200">
            <a:off x="7258320" y="257400"/>
            <a:ext cx="1683720" cy="2246040"/>
          </a:xfrm>
          <a:prstGeom prst="rect">
            <a:avLst/>
          </a:prstGeom>
          <a:ln>
            <a:noFill/>
          </a:ln>
        </p:spPr>
      </p:pic>
      <p:sp>
        <p:nvSpPr>
          <p:cNvPr id="120" name="CustomShape 1"/>
          <p:cNvSpPr/>
          <p:nvPr/>
        </p:nvSpPr>
        <p:spPr>
          <a:xfrm>
            <a:off x="581040" y="2249280"/>
            <a:ext cx="7703640" cy="2649960"/>
          </a:xfrm>
          <a:prstGeom prst="rect">
            <a:avLst/>
          </a:prstGeom>
          <a:solidFill>
            <a:srgbClr val="3366FF">
              <a:alpha val="60000"/>
            </a:srgbClr>
          </a:solidFill>
          <a:ln w="12600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Conduite à tenir : </a:t>
            </a:r>
            <a:endParaRPr lang="fr-FR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Arrêt de la plongée</a:t>
            </a:r>
            <a:endParaRPr lang="fr-FR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Mise sous O2</a:t>
            </a:r>
            <a:endParaRPr lang="fr-FR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Evacuation &amp; prise en charge par les secours</a:t>
            </a:r>
            <a:endParaRPr lang="fr-FR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800" b="0" strike="noStrike" spc="-1" dirty="0">
              <a:latin typeface="Arial"/>
            </a:endParaRPr>
          </a:p>
        </p:txBody>
      </p:sp>
      <p:sp>
        <p:nvSpPr>
          <p:cNvPr id="121" name="CustomShape 2"/>
          <p:cNvSpPr/>
          <p:nvPr/>
        </p:nvSpPr>
        <p:spPr>
          <a:xfrm>
            <a:off x="136800" y="0"/>
            <a:ext cx="7929360" cy="155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4. L’</a:t>
            </a:r>
            <a:r>
              <a:rPr lang="fr-FR" sz="4800" b="1" strike="noStrike" spc="-1">
                <a:solidFill>
                  <a:srgbClr val="FFFF00"/>
                </a:solidFill>
                <a:latin typeface="Calibri"/>
              </a:rPr>
              <a:t> </a:t>
            </a: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accident de </a:t>
            </a:r>
            <a:endParaRPr lang="fr-FR" sz="4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Décompression (Taravana)</a:t>
            </a:r>
            <a:endParaRPr lang="fr-FR" sz="4800" b="0" strike="noStrike" spc="-1">
              <a:latin typeface="Arial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C1798A0-55EC-4A5C-9549-61A9B3B632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2B6F29E-0AB7-4A99-8F12-5C537F88F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</a:p>
          <a:p>
            <a:pPr>
              <a:defRPr/>
            </a:pPr>
            <a:r>
              <a:rPr lang="fr-FR" sz="900"/>
              <a:t>Philippe Péan</a:t>
            </a:r>
            <a:endParaRPr lang="fr-FR" sz="9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FC8DDD4-1021-43D4-9836-5040ADCCD3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18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107640" y="-10440"/>
            <a:ext cx="792936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5. L’hypothermie</a:t>
            </a:r>
            <a:endParaRPr lang="fr-FR" sz="4800" b="0" strike="noStrike" spc="-1">
              <a:latin typeface="Arial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395640" y="2052000"/>
            <a:ext cx="7703640" cy="4356360"/>
          </a:xfrm>
          <a:prstGeom prst="rect">
            <a:avLst/>
          </a:prstGeom>
          <a:solidFill>
            <a:srgbClr val="3366FF">
              <a:alpha val="60000"/>
            </a:srgbClr>
          </a:solidFill>
          <a:ln w="12600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Définition :</a:t>
            </a:r>
            <a:endParaRPr lang="fr-FR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Température corporelle en dessous de sa valeur normale</a:t>
            </a:r>
            <a:endParaRPr lang="fr-FR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Symptômes : </a:t>
            </a:r>
            <a:endParaRPr lang="fr-FR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Sensation de froid </a:t>
            </a:r>
            <a:endParaRPr lang="fr-FR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Tremblements</a:t>
            </a:r>
            <a:endParaRPr lang="fr-FR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« Réchauffement » anormal</a:t>
            </a:r>
            <a:endParaRPr lang="fr-FR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Cyanose ( bleu )</a:t>
            </a:r>
            <a:endParaRPr lang="fr-FR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800" b="0" strike="noStrike" spc="-1" dirty="0">
              <a:latin typeface="Arial"/>
            </a:endParaRPr>
          </a:p>
        </p:txBody>
      </p:sp>
      <p:pic>
        <p:nvPicPr>
          <p:cNvPr id="124" name="Picture 2" descr="http://apnealp.e001-leclub.info/gal/cache/2010_13%2BF%25E9vrier%2B-%2BApn%25E9e%2Bsous%2BGlace_Gildas_DSC00083-border.jpg.small.jpg"/>
          <p:cNvPicPr/>
          <p:nvPr/>
        </p:nvPicPr>
        <p:blipFill>
          <a:blip r:embed="rId2"/>
          <a:stretch/>
        </p:blipFill>
        <p:spPr>
          <a:xfrm>
            <a:off x="6156360" y="188640"/>
            <a:ext cx="2720520" cy="2057040"/>
          </a:xfrm>
          <a:prstGeom prst="rect">
            <a:avLst/>
          </a:prstGeom>
          <a:ln>
            <a:noFill/>
          </a:ln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E556789-BC01-4582-93A3-53C16B1E33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5546E47-F24A-4182-B479-F553417D8A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</a:p>
          <a:p>
            <a:pPr>
              <a:defRPr/>
            </a:pPr>
            <a:r>
              <a:rPr lang="fr-FR" sz="900"/>
              <a:t>Philippe Péan</a:t>
            </a:r>
            <a:endParaRPr lang="fr-FR" sz="9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D0725F-3206-4BBB-B5F7-214AD2CE0B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19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223920" y="5760"/>
            <a:ext cx="55724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800" b="0" strike="noStrike" spc="-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Plan</a:t>
            </a:r>
            <a:endParaRPr lang="fr-FR" sz="48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87" name="CustomShape 2"/>
          <p:cNvSpPr/>
          <p:nvPr/>
        </p:nvSpPr>
        <p:spPr>
          <a:xfrm>
            <a:off x="227520" y="930787"/>
            <a:ext cx="8688960" cy="5206998"/>
          </a:xfrm>
          <a:prstGeom prst="rect">
            <a:avLst/>
          </a:prstGeom>
          <a:solidFill>
            <a:srgbClr val="3366FF">
              <a:alpha val="60000"/>
            </a:srgbClr>
          </a:solidFill>
          <a:ln w="12600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18000" rIns="36000" bIns="18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400" b="0" u="sng" strike="noStrike" spc="-1" dirty="0">
                <a:solidFill>
                  <a:srgbClr val="5BFFFB"/>
                </a:solidFill>
                <a:uFillTx/>
                <a:latin typeface="Calibri" panose="020F0502020204030204" pitchFamily="34" charset="0"/>
              </a:rPr>
              <a:t>I) Malaises et accidents en profondeur</a:t>
            </a:r>
            <a:endParaRPr lang="fr-FR" sz="2400" b="0" strike="noStrike" spc="-1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solidFill>
                <a:srgbClr val="5BFFFB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5BFFFB"/>
                </a:solidFill>
                <a:latin typeface="Calibri" panose="020F0502020204030204" pitchFamily="34" charset="0"/>
              </a:rPr>
              <a:t>1. Malaises hypoxiques</a:t>
            </a:r>
            <a:endParaRPr lang="fr-FR" sz="2400" b="0" strike="noStrike" spc="-1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5BFFFB"/>
                </a:solidFill>
                <a:latin typeface="Calibri" panose="020F0502020204030204" pitchFamily="34" charset="0"/>
              </a:rPr>
              <a:t>2. Barotraumatismes</a:t>
            </a:r>
          </a:p>
          <a:p>
            <a:r>
              <a:rPr lang="fr-FR" sz="2400" b="0" strike="noStrike" spc="-1" dirty="0">
                <a:solidFill>
                  <a:srgbClr val="5BFFFB"/>
                </a:solidFill>
                <a:latin typeface="Calibri" panose="020F0502020204030204" pitchFamily="34" charset="0"/>
              </a:rPr>
              <a:t>3. Œdème pulmonaire d’immersion</a:t>
            </a:r>
            <a:endParaRPr lang="fr-FR" sz="2400" b="0" strike="noStrike" spc="-1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5BFFFB"/>
                </a:solidFill>
                <a:latin typeface="Calibri" panose="020F0502020204030204" pitchFamily="34" charset="0"/>
              </a:rPr>
              <a:t>4. Accident de décompression</a:t>
            </a:r>
          </a:p>
          <a:p>
            <a:pPr>
              <a:lnSpc>
                <a:spcPct val="100000"/>
              </a:lnSpc>
            </a:pPr>
            <a:r>
              <a:rPr lang="fr-FR" sz="2400" spc="-1" dirty="0">
                <a:solidFill>
                  <a:srgbClr val="5BFFFB"/>
                </a:solidFill>
                <a:latin typeface="Calibri" panose="020F0502020204030204" pitchFamily="34" charset="0"/>
              </a:rPr>
              <a:t>5. Déshydratation &amp; hypothermie</a:t>
            </a:r>
            <a:endParaRPr lang="fr-FR" sz="2400" b="0" strike="noStrike" spc="-1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fr-FR" sz="2400" b="0" u="sng" strike="noStrike" spc="-1" dirty="0">
              <a:solidFill>
                <a:srgbClr val="5BFFFB"/>
              </a:solidFill>
              <a:uFillTx/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2400" b="0" u="sng" strike="noStrike" spc="-1" dirty="0">
                <a:solidFill>
                  <a:srgbClr val="5BFFFB"/>
                </a:solidFill>
                <a:uFillTx/>
                <a:latin typeface="Calibri" panose="020F0502020204030204" pitchFamily="34" charset="0"/>
              </a:rPr>
              <a:t>II) Organisation de la sécurité</a:t>
            </a:r>
            <a:endParaRPr lang="fr-FR" sz="2400" b="0" strike="noStrike" spc="-1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5BFFFB"/>
                </a:solidFill>
                <a:latin typeface="Calibri" panose="020F0502020204030204" pitchFamily="34" charset="0"/>
              </a:rPr>
              <a:t>1. Poids constant</a:t>
            </a:r>
            <a:endParaRPr lang="fr-FR" sz="2400" b="0" strike="noStrike" spc="-1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5BFFFB"/>
                </a:solidFill>
                <a:latin typeface="Calibri" panose="020F0502020204030204" pitchFamily="34" charset="0"/>
              </a:rPr>
              <a:t>2. Poids variable, gueuse</a:t>
            </a:r>
            <a:endParaRPr lang="fr-FR" sz="2400" b="0" strike="noStrike" spc="-1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2400" b="0" u="sng" strike="noStrike" spc="-1" dirty="0">
                <a:solidFill>
                  <a:srgbClr val="5BFFFB"/>
                </a:solidFill>
                <a:uFillTx/>
                <a:latin typeface="Calibri" panose="020F0502020204030204" pitchFamily="34" charset="0"/>
              </a:rPr>
              <a:t>III) Prévention</a:t>
            </a:r>
            <a:endParaRPr lang="fr-FR" sz="2400" b="0" strike="noStrike" spc="-1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5BFFFB"/>
                </a:solidFill>
                <a:latin typeface="Calibri" panose="020F0502020204030204" pitchFamily="34" charset="0"/>
              </a:rPr>
              <a:t>1. Spécifique profondeur</a:t>
            </a:r>
            <a:endParaRPr lang="fr-FR" sz="2400" b="0" strike="noStrike" spc="-1" dirty="0">
              <a:latin typeface="Calibri" panose="020F0502020204030204" pitchFamily="34" charset="0"/>
            </a:endParaRPr>
          </a:p>
        </p:txBody>
      </p:sp>
      <p:pic>
        <p:nvPicPr>
          <p:cNvPr id="88" name="Picture 2"/>
          <p:cNvPicPr/>
          <p:nvPr/>
        </p:nvPicPr>
        <p:blipFill>
          <a:blip r:embed="rId2"/>
          <a:stretch/>
        </p:blipFill>
        <p:spPr>
          <a:xfrm>
            <a:off x="5621112" y="1531982"/>
            <a:ext cx="2672496" cy="3794035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1B57F5B-A642-45F1-ACD5-02AAF7561E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65C2C34-D81C-4268-871B-BFA33A26E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</a:p>
          <a:p>
            <a:pPr>
              <a:defRPr/>
            </a:pPr>
            <a:r>
              <a:rPr lang="fr-FR" sz="900"/>
              <a:t>Philippe Péan</a:t>
            </a:r>
            <a:endParaRPr lang="fr-FR" sz="9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7222AE-C6BA-48C1-9507-63F905D2BD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>
            <a:off x="319320" y="2421000"/>
            <a:ext cx="7703640" cy="3107089"/>
          </a:xfrm>
          <a:prstGeom prst="rect">
            <a:avLst/>
          </a:prstGeom>
          <a:solidFill>
            <a:srgbClr val="3366FF">
              <a:alpha val="60000"/>
            </a:srgbClr>
          </a:solidFill>
          <a:ln w="12600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Conduite à tenir : </a:t>
            </a:r>
            <a:endParaRPr lang="fr-FR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Faire sortir l’apnéiste de l’eau</a:t>
            </a:r>
            <a:endParaRPr lang="fr-FR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Douche chaude</a:t>
            </a:r>
            <a:endParaRPr lang="fr-FR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Consommation de boisson chaude</a:t>
            </a:r>
            <a:endParaRPr lang="fr-FR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Couvrir la tête</a:t>
            </a:r>
            <a:endParaRPr lang="fr-FR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800" b="0" strike="noStrike" spc="-1" dirty="0">
              <a:latin typeface="Arial"/>
            </a:endParaRPr>
          </a:p>
        </p:txBody>
      </p:sp>
      <p:sp>
        <p:nvSpPr>
          <p:cNvPr id="126" name="CustomShape 2"/>
          <p:cNvSpPr/>
          <p:nvPr/>
        </p:nvSpPr>
        <p:spPr>
          <a:xfrm>
            <a:off x="107640" y="-10440"/>
            <a:ext cx="792936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5. L’hypothermie</a:t>
            </a:r>
            <a:endParaRPr lang="fr-FR" sz="4800" b="0" strike="noStrike" spc="-1">
              <a:latin typeface="Arial"/>
            </a:endParaRPr>
          </a:p>
        </p:txBody>
      </p:sp>
      <p:pic>
        <p:nvPicPr>
          <p:cNvPr id="127" name="Image 1"/>
          <p:cNvPicPr/>
          <p:nvPr/>
        </p:nvPicPr>
        <p:blipFill>
          <a:blip r:embed="rId2"/>
          <a:stretch/>
        </p:blipFill>
        <p:spPr>
          <a:xfrm>
            <a:off x="5652000" y="153720"/>
            <a:ext cx="3329280" cy="2496600"/>
          </a:xfrm>
          <a:prstGeom prst="rect">
            <a:avLst/>
          </a:prstGeom>
          <a:ln>
            <a:noFill/>
          </a:ln>
        </p:spPr>
      </p:pic>
      <p:pic>
        <p:nvPicPr>
          <p:cNvPr id="128" name="Image 2"/>
          <p:cNvPicPr/>
          <p:nvPr/>
        </p:nvPicPr>
        <p:blipFill>
          <a:blip r:embed="rId3"/>
          <a:stretch/>
        </p:blipFill>
        <p:spPr>
          <a:xfrm>
            <a:off x="6395760" y="2836440"/>
            <a:ext cx="2585520" cy="1938240"/>
          </a:xfrm>
          <a:prstGeom prst="rect">
            <a:avLst/>
          </a:prstGeom>
          <a:ln>
            <a:noFill/>
          </a:ln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F6A2A85-06D3-4050-BD6B-1B7E2246E01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FDBA651-5303-4EC2-B1E2-7F6C683D66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</a:p>
          <a:p>
            <a:pPr>
              <a:defRPr/>
            </a:pPr>
            <a:r>
              <a:rPr lang="fr-FR" sz="900"/>
              <a:t>Philippe Péan</a:t>
            </a:r>
            <a:endParaRPr lang="fr-FR" sz="9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974588C-9CEB-4F31-8AA1-D098B2B4A8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20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0" y="5760"/>
            <a:ext cx="792936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6. La déshydratation</a:t>
            </a:r>
            <a:endParaRPr lang="fr-FR" sz="4800" b="0" strike="noStrike" spc="-1">
              <a:latin typeface="Arial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323640" y="2083680"/>
            <a:ext cx="7703640" cy="3476421"/>
          </a:xfrm>
          <a:prstGeom prst="rect">
            <a:avLst/>
          </a:prstGeom>
          <a:solidFill>
            <a:srgbClr val="3366FF">
              <a:alpha val="60000"/>
            </a:srgbClr>
          </a:solidFill>
          <a:ln w="12600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0" strike="noStrike" spc="-1" dirty="0">
                <a:solidFill>
                  <a:srgbClr val="A6DEF2"/>
                </a:solidFill>
                <a:latin typeface="Calibri"/>
              </a:rPr>
              <a:t>Définition :</a:t>
            </a:r>
            <a:endParaRPr lang="fr-FR" sz="20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000" b="0" strike="noStrike" spc="-1" dirty="0">
                <a:solidFill>
                  <a:srgbClr val="A6DEF2"/>
                </a:solidFill>
                <a:latin typeface="Calibri"/>
              </a:rPr>
              <a:t>Manque d’eau dans l’organisme. Se rencontre souvent dans les situations de pratique longues. (Chasse sous marine, exploration prolongée,..)</a:t>
            </a:r>
            <a:endParaRPr lang="fr-FR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 dirty="0">
                <a:solidFill>
                  <a:srgbClr val="A6DEF2"/>
                </a:solidFill>
                <a:latin typeface="Calibri"/>
              </a:rPr>
              <a:t>Symptômes : </a:t>
            </a:r>
            <a:endParaRPr lang="fr-FR" sz="20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000" b="0" strike="noStrike" spc="-1" dirty="0">
                <a:solidFill>
                  <a:srgbClr val="A6DEF2"/>
                </a:solidFill>
                <a:latin typeface="Calibri"/>
              </a:rPr>
              <a:t>Soif ( mais pas systématique )</a:t>
            </a:r>
            <a:endParaRPr lang="fr-FR" sz="20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000" b="0" strike="noStrike" spc="-1" dirty="0">
                <a:solidFill>
                  <a:srgbClr val="A6DEF2"/>
                </a:solidFill>
                <a:latin typeface="Calibri"/>
              </a:rPr>
              <a:t>Crampes, douleurs musculaires</a:t>
            </a:r>
            <a:endParaRPr lang="fr-FR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 dirty="0">
                <a:solidFill>
                  <a:srgbClr val="A6DEF2"/>
                </a:solidFill>
                <a:latin typeface="Calibri"/>
              </a:rPr>
              <a:t>Conduite à tenir : </a:t>
            </a:r>
            <a:endParaRPr lang="fr-FR" sz="20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000" b="0" strike="noStrike" spc="-1" dirty="0">
                <a:solidFill>
                  <a:srgbClr val="A6DEF2"/>
                </a:solidFill>
                <a:latin typeface="Calibri"/>
              </a:rPr>
              <a:t>Boire de l’eau</a:t>
            </a:r>
            <a:endParaRPr lang="fr-FR" sz="2000" b="0" strike="noStrike" spc="-1" dirty="0">
              <a:latin typeface="Arial"/>
            </a:endParaRPr>
          </a:p>
        </p:txBody>
      </p:sp>
      <p:pic>
        <p:nvPicPr>
          <p:cNvPr id="131" name="Picture 2" descr="http://img144.imageshack.us/img144/9964/soiflx3.jpg"/>
          <p:cNvPicPr/>
          <p:nvPr/>
        </p:nvPicPr>
        <p:blipFill>
          <a:blip r:embed="rId2"/>
          <a:stretch/>
        </p:blipFill>
        <p:spPr>
          <a:xfrm>
            <a:off x="6372360" y="371160"/>
            <a:ext cx="2569320" cy="1712520"/>
          </a:xfrm>
          <a:prstGeom prst="rect">
            <a:avLst/>
          </a:prstGeom>
          <a:ln>
            <a:noFill/>
          </a:ln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9C3525-CCD9-4D68-B136-D5927DB3AB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DDE2DED-DBA3-4E5F-A3D7-5C55AFA090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</a:p>
          <a:p>
            <a:pPr>
              <a:defRPr/>
            </a:pPr>
            <a:r>
              <a:rPr lang="fr-FR" sz="900"/>
              <a:t>Philippe Péan</a:t>
            </a:r>
            <a:endParaRPr lang="fr-FR" sz="9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2C92C6B-5E96-4243-A955-58A375F0E8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21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263160" y="2449080"/>
            <a:ext cx="8617680" cy="3076560"/>
          </a:xfrm>
          <a:prstGeom prst="rect">
            <a:avLst/>
          </a:prstGeom>
          <a:solidFill>
            <a:srgbClr val="3366FF">
              <a:alpha val="60000"/>
            </a:srgbClr>
          </a:solidFill>
          <a:ln w="12600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Attention au risque d’œdème :</a:t>
            </a:r>
            <a:endParaRPr lang="fr-FR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Un sang très fluide est un facteur de risque supplémentaire pour l’OAP. </a:t>
            </a:r>
            <a:endParaRPr lang="fr-FR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Ne pas s’hydrater en excès. </a:t>
            </a:r>
            <a:endParaRPr lang="fr-FR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800" b="0" strike="noStrike" spc="-1" dirty="0">
              <a:latin typeface="Arial"/>
            </a:endParaRPr>
          </a:p>
        </p:txBody>
      </p:sp>
      <p:pic>
        <p:nvPicPr>
          <p:cNvPr id="133" name="Picture 2" descr="http://img144.imageshack.us/img144/9964/soiflx3.jpg"/>
          <p:cNvPicPr/>
          <p:nvPr/>
        </p:nvPicPr>
        <p:blipFill>
          <a:blip r:embed="rId2"/>
          <a:stretch/>
        </p:blipFill>
        <p:spPr>
          <a:xfrm>
            <a:off x="6372360" y="371160"/>
            <a:ext cx="2569320" cy="1712520"/>
          </a:xfrm>
          <a:prstGeom prst="rect">
            <a:avLst/>
          </a:prstGeom>
          <a:ln>
            <a:noFill/>
          </a:ln>
        </p:spPr>
      </p:pic>
      <p:sp>
        <p:nvSpPr>
          <p:cNvPr id="134" name="CustomShape 2"/>
          <p:cNvSpPr/>
          <p:nvPr/>
        </p:nvSpPr>
        <p:spPr>
          <a:xfrm>
            <a:off x="0" y="5760"/>
            <a:ext cx="792936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6. La déshydratation</a:t>
            </a:r>
            <a:endParaRPr lang="fr-FR" sz="4800" b="0" strike="noStrike" spc="-1">
              <a:latin typeface="Arial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CCE0D4E-AE73-4D50-B44C-76A0D15EDA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23C6A15-7FF1-454B-B437-6CDC66FED1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</a:p>
          <a:p>
            <a:pPr>
              <a:defRPr/>
            </a:pPr>
            <a:r>
              <a:rPr lang="fr-FR" sz="900"/>
              <a:t>Philippe Péan</a:t>
            </a:r>
            <a:endParaRPr lang="fr-FR" sz="9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35F9A11-EF07-46BE-9CE0-25590CDB90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22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179640" y="1240200"/>
            <a:ext cx="8617680" cy="2983979"/>
          </a:xfrm>
          <a:prstGeom prst="rect">
            <a:avLst/>
          </a:prstGeom>
          <a:solidFill>
            <a:srgbClr val="3366FF">
              <a:alpha val="60000"/>
            </a:srgbClr>
          </a:solidFill>
          <a:ln w="12600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0" strike="noStrike" spc="-1" dirty="0">
                <a:solidFill>
                  <a:srgbClr val="00FFFF"/>
                </a:solidFill>
                <a:latin typeface="Calibri"/>
              </a:rPr>
              <a:t>Mise en place générale pour la profondeur :</a:t>
            </a:r>
            <a:endParaRPr lang="fr-FR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fr-FR" sz="2000" b="0" strike="noStrike" spc="-1" dirty="0">
                <a:solidFill>
                  <a:srgbClr val="A6DEF2"/>
                </a:solidFill>
                <a:latin typeface="Calibri"/>
              </a:rPr>
              <a:t>Profondeur des ateliers à identifier clairement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endParaRPr lang="fr-FR" sz="2000" spc="-1" dirty="0">
              <a:solidFill>
                <a:srgbClr val="A6DEF2"/>
              </a:solidFill>
              <a:latin typeface="Calibri"/>
            </a:endParaRP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fr-FR" sz="2000" b="0" strike="noStrike" spc="-1" dirty="0">
                <a:solidFill>
                  <a:srgbClr val="A6DEF2"/>
                </a:solidFill>
                <a:latin typeface="Calibri"/>
              </a:rPr>
              <a:t>Répartition des apnéistes sur les ateliers adaptée au niveau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endParaRPr lang="fr-FR" sz="2000" spc="-1" dirty="0">
              <a:solidFill>
                <a:srgbClr val="A6DEF2"/>
              </a:solidFill>
              <a:latin typeface="Calibri"/>
            </a:endParaRP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fr-FR" sz="2000" spc="-1" dirty="0">
                <a:solidFill>
                  <a:srgbClr val="A6DEF2"/>
                </a:solidFill>
                <a:latin typeface="Calibri"/>
              </a:rPr>
              <a:t>Prévenir les encadrants des changements de composition des groupes ou des modifications de profondeur des ateliers</a:t>
            </a:r>
            <a:endParaRPr lang="fr-FR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 dirty="0">
              <a:latin typeface="Arial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51CFD84-6604-4983-B8D9-CE8BE29B77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337CB3-3258-4098-92E8-2FCF507F98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</a:p>
          <a:p>
            <a:pPr>
              <a:defRPr/>
            </a:pPr>
            <a:r>
              <a:rPr lang="fr-FR" sz="900"/>
              <a:t>Philippe Péan</a:t>
            </a:r>
            <a:endParaRPr lang="fr-FR" sz="9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7BFEDD-F4E8-43F5-9EF9-A3BB9F558C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23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20CE69B-6620-4A52-8F87-23F8D6023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768" y="0"/>
            <a:ext cx="2172464" cy="2248180"/>
          </a:xfrm>
          <a:prstGeom prst="rect">
            <a:avLst/>
          </a:prstGeom>
        </p:spPr>
      </p:pic>
      <p:sp>
        <p:nvSpPr>
          <p:cNvPr id="136" name="CustomShape 2"/>
          <p:cNvSpPr/>
          <p:nvPr/>
        </p:nvSpPr>
        <p:spPr>
          <a:xfrm>
            <a:off x="107640" y="32040"/>
            <a:ext cx="792936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800" b="0" strike="noStrike" spc="-1" dirty="0">
                <a:solidFill>
                  <a:srgbClr val="FFFF00"/>
                </a:solidFill>
                <a:latin typeface="Calibri"/>
              </a:rPr>
              <a:t>II) Organisation de la sécurité</a:t>
            </a:r>
            <a:endParaRPr lang="fr-FR" sz="4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179640" y="1240200"/>
            <a:ext cx="8617680" cy="4953749"/>
          </a:xfrm>
          <a:prstGeom prst="rect">
            <a:avLst/>
          </a:prstGeom>
          <a:solidFill>
            <a:srgbClr val="3366FF">
              <a:alpha val="60000"/>
            </a:srgbClr>
          </a:solidFill>
          <a:ln w="12600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0" strike="noStrike" spc="-1" dirty="0">
                <a:solidFill>
                  <a:srgbClr val="00FFFF"/>
                </a:solidFill>
                <a:latin typeface="Calibri"/>
              </a:rPr>
              <a:t>Mis en place générale pour la profondeur</a:t>
            </a:r>
          </a:p>
          <a:p>
            <a:pPr>
              <a:lnSpc>
                <a:spcPct val="100000"/>
              </a:lnSpc>
            </a:pPr>
            <a:r>
              <a:rPr lang="fr-FR" sz="2800" spc="-1" dirty="0">
                <a:solidFill>
                  <a:srgbClr val="00FFFF"/>
                </a:solidFill>
                <a:latin typeface="Calibri"/>
              </a:rPr>
              <a:t>Performances &gt;= 40m  </a:t>
            </a:r>
            <a:endParaRPr lang="fr-FR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 dirty="0">
                <a:solidFill>
                  <a:srgbClr val="A6DEF2"/>
                </a:solidFill>
                <a:latin typeface="Calibri"/>
              </a:rPr>
              <a:t>- 3 apnéistes de sécu : 1 profond (25-30m), 1 proche (10m), 1 backup. </a:t>
            </a:r>
            <a:endParaRPr lang="fr-FR" sz="2000" spc="-1" dirty="0">
              <a:solidFill>
                <a:srgbClr val="A6DEF2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fr-FR" sz="2000" b="0" strike="noStrike" spc="-1" dirty="0">
              <a:solidFill>
                <a:srgbClr val="A6DEF2"/>
              </a:solidFill>
              <a:latin typeface="Calibri"/>
            </a:endParaRP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fr-FR" sz="2000" spc="-1" dirty="0">
                <a:solidFill>
                  <a:srgbClr val="A6DEF2"/>
                </a:solidFill>
                <a:latin typeface="Calibri"/>
              </a:rPr>
              <a:t>1 Coordinateur sur le bateau, dont les rôles sont : </a:t>
            </a:r>
          </a:p>
          <a:p>
            <a:pPr>
              <a:lnSpc>
                <a:spcPct val="100000"/>
              </a:lnSpc>
            </a:pPr>
            <a:r>
              <a:rPr lang="fr-FR" sz="2000" spc="-1" dirty="0">
                <a:solidFill>
                  <a:srgbClr val="A6DEF2"/>
                </a:solidFill>
                <a:latin typeface="Calibri"/>
              </a:rPr>
              <a:t>	A) Décompte avant départ + s’assurer que les rôles sont attribués</a:t>
            </a:r>
          </a:p>
          <a:p>
            <a:pPr>
              <a:lnSpc>
                <a:spcPct val="100000"/>
              </a:lnSpc>
            </a:pPr>
            <a:r>
              <a:rPr lang="fr-FR" sz="2000" spc="-1" dirty="0">
                <a:solidFill>
                  <a:srgbClr val="A6DEF2"/>
                </a:solidFill>
                <a:latin typeface="Calibri"/>
              </a:rPr>
              <a:t>	B) Surveillance du sondeur (voix haute) + annonce des départs sécu</a:t>
            </a:r>
          </a:p>
          <a:p>
            <a:pPr>
              <a:lnSpc>
                <a:spcPct val="100000"/>
              </a:lnSpc>
            </a:pPr>
            <a:r>
              <a:rPr lang="fr-FR" sz="2000" spc="-1" dirty="0">
                <a:solidFill>
                  <a:srgbClr val="A6DEF2"/>
                </a:solidFill>
                <a:latin typeface="Calibri"/>
              </a:rPr>
              <a:t>	C) Coordination des autres personnes si problème =&gt; Chaine d’actions. </a:t>
            </a:r>
          </a:p>
          <a:p>
            <a:pPr>
              <a:lnSpc>
                <a:spcPct val="100000"/>
              </a:lnSpc>
            </a:pPr>
            <a:r>
              <a:rPr lang="fr-FR" sz="2000" spc="-1" dirty="0">
                <a:solidFill>
                  <a:srgbClr val="A6DEF2"/>
                </a:solidFill>
                <a:latin typeface="Calibri"/>
              </a:rPr>
              <a:t>	(matériel de secourisme, rangement des autres ateliers, appel secours…)</a:t>
            </a:r>
          </a:p>
          <a:p>
            <a:pPr>
              <a:lnSpc>
                <a:spcPct val="100000"/>
              </a:lnSpc>
            </a:pPr>
            <a:endParaRPr lang="fr-FR" sz="2000" b="0" strike="noStrike" spc="-1" dirty="0">
              <a:solidFill>
                <a:srgbClr val="A6DEF2"/>
              </a:solidFill>
              <a:latin typeface="Calibri"/>
            </a:endParaRP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fr-FR" sz="2000" spc="-1" dirty="0">
                <a:solidFill>
                  <a:srgbClr val="A6DEF2"/>
                </a:solidFill>
                <a:latin typeface="Calibri"/>
              </a:rPr>
              <a:t>Utilisation du scooter : l’apnéiste de sécurité profond peut descendre jusqu’à 35m. Attention au risque d’ADD en répétition de descentes =&gt; Prendre du temps de récupération, optimiser les temps de départ pour éviter l’attente. 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endParaRPr lang="fr-FR" sz="2000" b="0" strike="noStrike" spc="-1" dirty="0">
              <a:solidFill>
                <a:srgbClr val="A6DEF2"/>
              </a:solidFill>
              <a:latin typeface="Calibri"/>
            </a:endParaRPr>
          </a:p>
        </p:txBody>
      </p:sp>
      <p:sp>
        <p:nvSpPr>
          <p:cNvPr id="136" name="CustomShape 2"/>
          <p:cNvSpPr/>
          <p:nvPr/>
        </p:nvSpPr>
        <p:spPr>
          <a:xfrm>
            <a:off x="107640" y="32040"/>
            <a:ext cx="792936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II) Organisation de la sécurité</a:t>
            </a:r>
            <a:endParaRPr lang="fr-FR" sz="4800" b="0" strike="noStrike" spc="-1">
              <a:latin typeface="Arial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51CFD84-6604-4983-B8D9-CE8BE29B77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337CB3-3258-4098-92E8-2FCF507F98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</a:p>
          <a:p>
            <a:pPr>
              <a:defRPr/>
            </a:pPr>
            <a:r>
              <a:rPr lang="fr-FR" sz="900"/>
              <a:t>Philippe Péan</a:t>
            </a:r>
            <a:endParaRPr lang="fr-FR" sz="9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7BFEDD-F4E8-43F5-9EF9-A3BB9F558C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24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786C6BC-782E-4E1B-B760-B96F05EFF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234" y="704088"/>
            <a:ext cx="2059094" cy="154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163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179640" y="1240200"/>
            <a:ext cx="8617680" cy="5138415"/>
          </a:xfrm>
          <a:prstGeom prst="rect">
            <a:avLst/>
          </a:prstGeom>
          <a:solidFill>
            <a:srgbClr val="3366FF">
              <a:alpha val="60000"/>
            </a:srgbClr>
          </a:solidFill>
          <a:ln w="12600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0" strike="noStrike" spc="-1" dirty="0">
                <a:solidFill>
                  <a:srgbClr val="00FFFF"/>
                </a:solidFill>
                <a:latin typeface="Calibri"/>
              </a:rPr>
              <a:t>En poids constant / immersion libre :</a:t>
            </a:r>
            <a:endParaRPr lang="fr-FR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 dirty="0">
                <a:solidFill>
                  <a:srgbClr val="A6DEF2"/>
                </a:solidFill>
                <a:latin typeface="Calibri"/>
              </a:rPr>
              <a:t>- Un apnéiste de sécu à la rencontre lors de </a:t>
            </a:r>
            <a:endParaRPr lang="fr-FR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 dirty="0">
                <a:solidFill>
                  <a:srgbClr val="A6DEF2"/>
                </a:solidFill>
                <a:latin typeface="Calibri"/>
              </a:rPr>
              <a:t>la remontée. Garder le contact visuel jusqu’après la sortie. (5-10 secondes) Pendant l’immersion : une main sur le câble pour ressentir la progression de l’apnéiste. </a:t>
            </a:r>
            <a:endParaRPr lang="fr-FR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 dirty="0">
              <a:latin typeface="Arial"/>
            </a:endParaRPr>
          </a:p>
          <a:p>
            <a:r>
              <a:rPr lang="fr-FR" sz="2000" spc="-1" dirty="0">
                <a:solidFill>
                  <a:srgbClr val="A6DEF2"/>
                </a:solidFill>
                <a:latin typeface="Calibri"/>
              </a:rPr>
              <a:t>- Longe si profondeur d’évolution &gt; visibilité optimale et si profondeur &gt; XX mètres. (à définir selon les circonstances)</a:t>
            </a:r>
            <a:endParaRPr lang="fr-FR" sz="2000" spc="-1" dirty="0"/>
          </a:p>
          <a:p>
            <a:pPr>
              <a:lnSpc>
                <a:spcPct val="100000"/>
              </a:lnSpc>
            </a:pPr>
            <a:endParaRPr lang="fr-FR" sz="2000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 dirty="0">
                <a:solidFill>
                  <a:srgbClr val="A6DEF2"/>
                </a:solidFill>
                <a:latin typeface="Calibri"/>
              </a:rPr>
              <a:t>- Communication entre apnéiste et sécu : annonce, vitesse ou temps d’immersion…</a:t>
            </a:r>
            <a:endParaRPr lang="fr-FR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 dirty="0">
                <a:solidFill>
                  <a:srgbClr val="A6DEF2"/>
                </a:solidFill>
                <a:latin typeface="Calibri"/>
              </a:rPr>
              <a:t>- Ateliers dimensionnés pour leur usage =&gt; Autodiscipline sur les marges de progression acceptables. </a:t>
            </a:r>
            <a:endParaRPr lang="fr-FR" sz="2000" b="0" strike="noStrike" spc="-1" dirty="0">
              <a:latin typeface="Arial"/>
            </a:endParaRPr>
          </a:p>
        </p:txBody>
      </p:sp>
      <p:sp>
        <p:nvSpPr>
          <p:cNvPr id="136" name="CustomShape 2"/>
          <p:cNvSpPr/>
          <p:nvPr/>
        </p:nvSpPr>
        <p:spPr>
          <a:xfrm>
            <a:off x="107640" y="32040"/>
            <a:ext cx="792936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II) Organisation de la sécurité</a:t>
            </a:r>
            <a:endParaRPr lang="fr-FR" sz="4800" b="0" strike="noStrike" spc="-1">
              <a:latin typeface="Arial"/>
            </a:endParaRPr>
          </a:p>
        </p:txBody>
      </p:sp>
      <p:pic>
        <p:nvPicPr>
          <p:cNvPr id="137" name="Image 5"/>
          <p:cNvPicPr/>
          <p:nvPr/>
        </p:nvPicPr>
        <p:blipFill>
          <a:blip r:embed="rId2"/>
          <a:stretch/>
        </p:blipFill>
        <p:spPr>
          <a:xfrm rot="5400000">
            <a:off x="7221960" y="426600"/>
            <a:ext cx="2316600" cy="1527120"/>
          </a:xfrm>
          <a:prstGeom prst="rect">
            <a:avLst/>
          </a:prstGeom>
          <a:ln>
            <a:noFill/>
          </a:ln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51CFD84-6604-4983-B8D9-CE8BE29B77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337CB3-3258-4098-92E8-2FCF507F98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</a:p>
          <a:p>
            <a:pPr>
              <a:defRPr/>
            </a:pPr>
            <a:r>
              <a:rPr lang="fr-FR" sz="900"/>
              <a:t>Philippe Péan</a:t>
            </a:r>
            <a:endParaRPr lang="fr-FR" sz="9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7BFEDD-F4E8-43F5-9EF9-A3BB9F558C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62230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263160" y="1340820"/>
            <a:ext cx="8617680" cy="4830638"/>
          </a:xfrm>
          <a:prstGeom prst="rect">
            <a:avLst/>
          </a:prstGeom>
          <a:solidFill>
            <a:srgbClr val="3366FF">
              <a:alpha val="60000"/>
            </a:srgbClr>
          </a:solidFill>
          <a:ln w="12600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0" strike="noStrike" spc="-1" dirty="0">
                <a:solidFill>
                  <a:srgbClr val="00FFFF"/>
                </a:solidFill>
                <a:latin typeface="Calibri"/>
              </a:rPr>
              <a:t>En poids variable / gueuse :</a:t>
            </a:r>
          </a:p>
          <a:p>
            <a:pPr>
              <a:lnSpc>
                <a:spcPct val="100000"/>
              </a:lnSpc>
            </a:pPr>
            <a:endParaRPr lang="fr-FR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 dirty="0">
                <a:solidFill>
                  <a:srgbClr val="A6DEF2"/>
                </a:solidFill>
                <a:latin typeface="Calibri"/>
              </a:rPr>
              <a:t>- Supprimer son lestage. </a:t>
            </a:r>
          </a:p>
          <a:p>
            <a:pPr>
              <a:lnSpc>
                <a:spcPct val="100000"/>
              </a:lnSpc>
            </a:pPr>
            <a:endParaRPr lang="fr-FR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 dirty="0">
                <a:solidFill>
                  <a:srgbClr val="A6DEF2"/>
                </a:solidFill>
                <a:latin typeface="Calibri"/>
              </a:rPr>
              <a:t>- Gestion attentive de la corde et du déroulage du mou. </a:t>
            </a:r>
            <a:endParaRPr lang="fr-FR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 dirty="0">
              <a:solidFill>
                <a:srgbClr val="A6DEF2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 dirty="0">
                <a:solidFill>
                  <a:srgbClr val="A6DEF2"/>
                </a:solidFill>
                <a:latin typeface="Calibri"/>
              </a:rPr>
              <a:t>- Eviter la longe si profondeur faible ou longe non largable. </a:t>
            </a:r>
            <a:endParaRPr lang="fr-FR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 dirty="0">
                <a:solidFill>
                  <a:srgbClr val="A6DEF2"/>
                </a:solidFill>
                <a:latin typeface="Calibri"/>
              </a:rPr>
              <a:t>- Toute difficulté de compensation doit entrainer le lâché immédiat du lest / arrêter ou quitter la gueuse. </a:t>
            </a:r>
            <a:endParaRPr lang="fr-FR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 dirty="0">
                <a:solidFill>
                  <a:srgbClr val="A6DEF2"/>
                </a:solidFill>
                <a:latin typeface="Calibri"/>
              </a:rPr>
              <a:t>- Attention à la facilité (en terme d’hypoxie) : elle ne doit pas occulter le risque d’OAP =&gt; Progressivité ++</a:t>
            </a:r>
          </a:p>
          <a:p>
            <a:pPr>
              <a:lnSpc>
                <a:spcPct val="100000"/>
              </a:lnSpc>
            </a:pPr>
            <a:endParaRPr lang="fr-FR" sz="2000" b="0" strike="noStrike" spc="-1" dirty="0">
              <a:solidFill>
                <a:srgbClr val="A6DEF2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z="2000" spc="-1" dirty="0">
                <a:solidFill>
                  <a:srgbClr val="A6DEF2"/>
                </a:solidFill>
                <a:latin typeface="Calibri"/>
              </a:rPr>
              <a:t>- Laisser la gueuse au fond si problème technique</a:t>
            </a:r>
            <a:endParaRPr lang="fr-FR" sz="2800" b="0" strike="noStrike" spc="-1" dirty="0">
              <a:latin typeface="Arial"/>
            </a:endParaRPr>
          </a:p>
        </p:txBody>
      </p:sp>
      <p:pic>
        <p:nvPicPr>
          <p:cNvPr id="139" name="Image 8"/>
          <p:cNvPicPr/>
          <p:nvPr/>
        </p:nvPicPr>
        <p:blipFill>
          <a:blip r:embed="rId2"/>
          <a:stretch/>
        </p:blipFill>
        <p:spPr>
          <a:xfrm>
            <a:off x="7156800" y="16200"/>
            <a:ext cx="1986840" cy="2649240"/>
          </a:xfrm>
          <a:prstGeom prst="rect">
            <a:avLst/>
          </a:prstGeom>
          <a:ln>
            <a:noFill/>
          </a:ln>
        </p:spPr>
      </p:pic>
      <p:sp>
        <p:nvSpPr>
          <p:cNvPr id="140" name="CustomShape 2"/>
          <p:cNvSpPr/>
          <p:nvPr/>
        </p:nvSpPr>
        <p:spPr>
          <a:xfrm>
            <a:off x="107640" y="32040"/>
            <a:ext cx="792936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II) Organisation de la sécurité</a:t>
            </a:r>
            <a:endParaRPr lang="fr-FR" sz="4800" b="0" strike="noStrike" spc="-1">
              <a:latin typeface="Arial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44D7E89-4DC8-41E5-B773-B300F466D5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87768C0-6ACE-410F-A6BD-0BBF797E4B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</a:p>
          <a:p>
            <a:pPr>
              <a:defRPr/>
            </a:pPr>
            <a:r>
              <a:rPr lang="fr-FR" sz="900"/>
              <a:t>Philippe Péan</a:t>
            </a:r>
            <a:endParaRPr lang="fr-FR" sz="9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9A00425-8587-452E-A3FC-2662BEB15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26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179640" y="878898"/>
            <a:ext cx="8784720" cy="3929760"/>
          </a:xfrm>
          <a:prstGeom prst="rect">
            <a:avLst/>
          </a:prstGeom>
          <a:solidFill>
            <a:srgbClr val="3366FF">
              <a:alpha val="60000"/>
            </a:srgbClr>
          </a:solidFill>
          <a:ln w="12600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- Avoir une approche </a:t>
            </a:r>
            <a:r>
              <a:rPr lang="fr-FR" sz="2800" b="1" u="sng" strike="noStrike" spc="-1" dirty="0">
                <a:solidFill>
                  <a:srgbClr val="00FFFF"/>
                </a:solidFill>
                <a:uFillTx/>
                <a:latin typeface="Calibri"/>
              </a:rPr>
              <a:t>progressive</a:t>
            </a: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 de la profondeur. </a:t>
            </a:r>
            <a:endParaRPr lang="fr-FR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- Assurer la sécurité avec des palmes. </a:t>
            </a:r>
            <a:endParaRPr lang="fr-FR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- Être formé au secourisme (RIFAA)</a:t>
            </a:r>
            <a:endParaRPr lang="fr-FR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- Reconnaitre les signes de malaise : lâché de bulles, signes de l’apnéiste en direction de sa sécu, temps d’immersion anormalement long. . . </a:t>
            </a:r>
            <a:endParaRPr lang="fr-FR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- Travailler sa compensation en dehors des sorties. </a:t>
            </a:r>
            <a:endParaRPr lang="fr-FR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800" b="0" strike="noStrike" spc="-1" dirty="0"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107640" y="32040"/>
            <a:ext cx="792936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III) Prévention</a:t>
            </a:r>
            <a:endParaRPr lang="fr-FR" sz="4800" b="0" strike="noStrike" spc="-1">
              <a:latin typeface="Arial"/>
            </a:endParaRPr>
          </a:p>
        </p:txBody>
      </p:sp>
      <p:pic>
        <p:nvPicPr>
          <p:cNvPr id="143" name="Image 1"/>
          <p:cNvPicPr/>
          <p:nvPr/>
        </p:nvPicPr>
        <p:blipFill>
          <a:blip r:embed="rId2"/>
          <a:stretch/>
        </p:blipFill>
        <p:spPr>
          <a:xfrm>
            <a:off x="3060000" y="4555800"/>
            <a:ext cx="3024000" cy="2269800"/>
          </a:xfrm>
          <a:prstGeom prst="rect">
            <a:avLst/>
          </a:prstGeom>
          <a:ln>
            <a:noFill/>
          </a:ln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079216E-D4EF-46FF-938B-260DB8D2E8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A25C3F8-6912-4406-81DE-752AC33EFF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</a:p>
          <a:p>
            <a:pPr>
              <a:defRPr/>
            </a:pPr>
            <a:r>
              <a:rPr lang="fr-FR" sz="900"/>
              <a:t>Philippe Péan</a:t>
            </a:r>
            <a:endParaRPr lang="fr-FR" sz="9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A81B398-9A47-4765-9CA5-DDC6DF0A1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27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179640" y="980640"/>
            <a:ext cx="8784720" cy="3537976"/>
          </a:xfrm>
          <a:prstGeom prst="rect">
            <a:avLst/>
          </a:prstGeom>
          <a:solidFill>
            <a:srgbClr val="3366FF">
              <a:alpha val="60000"/>
            </a:srgbClr>
          </a:solidFill>
          <a:ln w="12600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- Savoir </a:t>
            </a:r>
            <a:r>
              <a:rPr lang="fr-FR" sz="2800" b="0" strike="noStrike" spc="-1" dirty="0">
                <a:solidFill>
                  <a:schemeClr val="bg1">
                    <a:lumMod val="95000"/>
                  </a:schemeClr>
                </a:solidFill>
                <a:latin typeface="Calibri"/>
              </a:rPr>
              <a:t>évaluer sa forme du jour </a:t>
            </a: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pour adapter ses objectifs. </a:t>
            </a:r>
            <a:endParaRPr lang="fr-FR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- S’entraîner à la fosse en saison hivernale. </a:t>
            </a:r>
            <a:endParaRPr lang="fr-FR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- Eviter les efforts brusques immédiatement après une apnée profonde. </a:t>
            </a:r>
            <a:endParaRPr lang="fr-FR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- Lestage </a:t>
            </a:r>
            <a:r>
              <a:rPr lang="fr-FR" sz="2800" b="0" strike="noStrike" spc="-1" dirty="0">
                <a:solidFill>
                  <a:schemeClr val="bg1">
                    <a:lumMod val="95000"/>
                  </a:schemeClr>
                </a:solidFill>
                <a:latin typeface="Calibri"/>
              </a:rPr>
              <a:t>au moins possible </a:t>
            </a:r>
            <a:r>
              <a:rPr lang="fr-FR" sz="2800" b="0" strike="noStrike" spc="-1" dirty="0">
                <a:solidFill>
                  <a:srgbClr val="A6DEF2"/>
                </a:solidFill>
                <a:latin typeface="Calibri"/>
              </a:rPr>
              <a:t>et adapté à la profondeur d’évolution. Ne pas compenser l’absence de verticalité par du lest supplémentaire.</a:t>
            </a:r>
            <a:endParaRPr lang="fr-FR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800" b="0" strike="noStrike" spc="-1" dirty="0">
              <a:latin typeface="Arial"/>
            </a:endParaRPr>
          </a:p>
        </p:txBody>
      </p:sp>
      <p:sp>
        <p:nvSpPr>
          <p:cNvPr id="145" name="CustomShape 2"/>
          <p:cNvSpPr/>
          <p:nvPr/>
        </p:nvSpPr>
        <p:spPr>
          <a:xfrm>
            <a:off x="107640" y="32040"/>
            <a:ext cx="792936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III) Prévention</a:t>
            </a:r>
            <a:endParaRPr lang="fr-FR" sz="4800" b="0" strike="noStrike" spc="-1">
              <a:latin typeface="Arial"/>
            </a:endParaRPr>
          </a:p>
        </p:txBody>
      </p:sp>
      <p:pic>
        <p:nvPicPr>
          <p:cNvPr id="146" name="Image 1"/>
          <p:cNvPicPr/>
          <p:nvPr/>
        </p:nvPicPr>
        <p:blipFill>
          <a:blip r:embed="rId2"/>
          <a:stretch/>
        </p:blipFill>
        <p:spPr>
          <a:xfrm>
            <a:off x="2672280" y="4149000"/>
            <a:ext cx="3799080" cy="2532600"/>
          </a:xfrm>
          <a:prstGeom prst="rect">
            <a:avLst/>
          </a:prstGeom>
          <a:ln>
            <a:noFill/>
          </a:ln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A63B9D4-D322-41DB-BF25-12D366FF6A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5118987-8A1D-420D-94EA-C344009ACA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</a:p>
          <a:p>
            <a:pPr>
              <a:defRPr/>
            </a:pPr>
            <a:r>
              <a:rPr lang="fr-FR" sz="900"/>
              <a:t>Philippe Péan</a:t>
            </a:r>
            <a:endParaRPr lang="fr-FR" sz="9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1CF7075-6292-4F47-B4D2-F9AC79E66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28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repeatCount="3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611640" y="5589360"/>
            <a:ext cx="792936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4800" b="0" strike="noStrike" spc="-1" dirty="0">
                <a:solidFill>
                  <a:srgbClr val="FFFF00"/>
                </a:solidFill>
                <a:latin typeface="Calibri"/>
              </a:rPr>
              <a:t>Merci pour votre attention !</a:t>
            </a:r>
            <a:endParaRPr lang="fr-FR" sz="4800" b="0" strike="noStrike" spc="-1" dirty="0">
              <a:latin typeface="Arial"/>
            </a:endParaRPr>
          </a:p>
        </p:txBody>
      </p:sp>
      <p:pic>
        <p:nvPicPr>
          <p:cNvPr id="148" name="Picture 2" descr="http://apnealp.e001-leclub.info/gal/image.php?twg_album=2009%2FL_+26%2627+Septembre+-+Voile-Apn%E9e%2FSt%E9phane&amp;twg_type=small&amp;twg_show=IMG_1111.JPG&amp;twg_rot=-1"/>
          <p:cNvPicPr/>
          <p:nvPr/>
        </p:nvPicPr>
        <p:blipFill>
          <a:blip r:embed="rId2"/>
          <a:stretch/>
        </p:blipFill>
        <p:spPr>
          <a:xfrm>
            <a:off x="1187640" y="260640"/>
            <a:ext cx="6755400" cy="5066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7D9DD04-F472-438C-8CAA-B5F8FB6140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0DD926A-6757-4574-8AD5-70ED046205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</a:p>
          <a:p>
            <a:pPr>
              <a:defRPr/>
            </a:pPr>
            <a:r>
              <a:rPr lang="fr-FR" sz="900"/>
              <a:t>Philippe Péan</a:t>
            </a:r>
            <a:endParaRPr lang="fr-FR" sz="9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1BDDA7-D120-4D97-A619-108523C74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29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4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251640" y="1628640"/>
            <a:ext cx="7145856" cy="3968864"/>
          </a:xfrm>
          <a:prstGeom prst="rect">
            <a:avLst/>
          </a:prstGeom>
          <a:solidFill>
            <a:srgbClr val="3366FF">
              <a:alpha val="60000"/>
            </a:srgbClr>
          </a:solidFill>
          <a:ln w="12600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b="0" strike="noStrike" spc="-1" dirty="0">
                <a:solidFill>
                  <a:srgbClr val="A6DEF2"/>
                </a:solidFill>
                <a:latin typeface="Calibri"/>
              </a:rPr>
              <a:t>Définition :</a:t>
            </a:r>
          </a:p>
          <a:p>
            <a:pPr>
              <a:lnSpc>
                <a:spcPct val="100000"/>
              </a:lnSpc>
            </a:pPr>
            <a:endParaRPr lang="fr-FR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b="0" strike="noStrike" spc="-1" dirty="0">
                <a:solidFill>
                  <a:srgbClr val="A6DEF2"/>
                </a:solidFill>
                <a:latin typeface="Calibri"/>
              </a:rPr>
              <a:t>Perte de contrôle moteur / de conscience liés à une oxygénation du cerveau insuffisante</a:t>
            </a: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endParaRPr lang="fr-FR" b="0" strike="noStrike" spc="-1" dirty="0">
              <a:solidFill>
                <a:srgbClr val="A6DEF2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b="0" strike="noStrike" spc="-1" dirty="0">
                <a:solidFill>
                  <a:srgbClr val="A6DEF2"/>
                </a:solidFill>
                <a:latin typeface="Calibri"/>
              </a:rPr>
              <a:t>Conduite à tenir :</a:t>
            </a:r>
            <a:endParaRPr lang="fr-FR" spc="-1" dirty="0"/>
          </a:p>
          <a:p>
            <a:pPr>
              <a:lnSpc>
                <a:spcPct val="100000"/>
              </a:lnSpc>
            </a:pPr>
            <a:endParaRPr lang="fr-FR" spc="-1" dirty="0"/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b="0" strike="noStrike" spc="-1" dirty="0">
                <a:solidFill>
                  <a:srgbClr val="A6DEF2"/>
                </a:solidFill>
                <a:latin typeface="Calibri"/>
              </a:rPr>
              <a:t>Mise en sécurité de l’apnéiste en dehors de l’eau</a:t>
            </a:r>
            <a:endParaRPr lang="fr-FR" spc="-1" dirty="0"/>
          </a:p>
          <a:p>
            <a:pPr>
              <a:lnSpc>
                <a:spcPct val="100000"/>
              </a:lnSpc>
            </a:pPr>
            <a:endParaRPr lang="fr-FR" spc="-1" dirty="0"/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b="0" strike="noStrike" spc="-1" dirty="0">
                <a:solidFill>
                  <a:srgbClr val="A6DEF2"/>
                </a:solidFill>
                <a:latin typeface="Calibri"/>
              </a:rPr>
              <a:t>Obstruction des voies aériennes en immersion pour parer au réflexe inspiratoire qui peut mener à la noyade. (eau dans les poumons)</a:t>
            </a:r>
            <a:endParaRPr lang="fr-FR" spc="-1" dirty="0"/>
          </a:p>
          <a:p>
            <a:pPr>
              <a:lnSpc>
                <a:spcPct val="100000"/>
              </a:lnSpc>
            </a:pPr>
            <a:endParaRPr lang="fr-FR" spc="-1" dirty="0"/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b="0" strike="noStrike" spc="-1" dirty="0">
                <a:solidFill>
                  <a:srgbClr val="A6DEF2"/>
                </a:solidFill>
                <a:latin typeface="Calibri"/>
              </a:rPr>
              <a:t>Mise en place de la chaine d’intervention des secours au besoin.</a:t>
            </a:r>
            <a:endParaRPr lang="fr-FR" spc="-1" dirty="0"/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endParaRPr lang="fr-FR" b="0" strike="noStrike" spc="-1" dirty="0">
              <a:solidFill>
                <a:srgbClr val="A6DEF2"/>
              </a:solidFill>
              <a:latin typeface="Calibri"/>
            </a:endParaRPr>
          </a:p>
        </p:txBody>
      </p:sp>
      <p:sp>
        <p:nvSpPr>
          <p:cNvPr id="92" name="CustomShape 2"/>
          <p:cNvSpPr/>
          <p:nvPr/>
        </p:nvSpPr>
        <p:spPr>
          <a:xfrm>
            <a:off x="36360" y="-27360"/>
            <a:ext cx="792936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800" b="0" strike="noStrike" spc="-1" dirty="0">
                <a:solidFill>
                  <a:srgbClr val="FFFF00"/>
                </a:solidFill>
                <a:latin typeface="Calibri"/>
              </a:rPr>
              <a:t>I.1 Malaises hypoxiques</a:t>
            </a:r>
            <a:endParaRPr lang="fr-FR" sz="4800" b="0" strike="noStrike" spc="-1" dirty="0">
              <a:latin typeface="Arial"/>
            </a:endParaRPr>
          </a:p>
        </p:txBody>
      </p:sp>
      <p:pic>
        <p:nvPicPr>
          <p:cNvPr id="93" name="Picture 2" descr="http://wikis.lib.ncsu.edu/images/8/81/Sambapic1.jpg"/>
          <p:cNvPicPr/>
          <p:nvPr/>
        </p:nvPicPr>
        <p:blipFill>
          <a:blip r:embed="rId2"/>
          <a:stretch/>
        </p:blipFill>
        <p:spPr>
          <a:xfrm>
            <a:off x="7695262" y="1873321"/>
            <a:ext cx="1197098" cy="1473383"/>
          </a:xfrm>
          <a:prstGeom prst="rect">
            <a:avLst/>
          </a:prstGeom>
          <a:ln>
            <a:noFill/>
          </a:ln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5E585DB-764A-4B7C-B76F-333C1937B9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540EAB4-6876-460F-BC98-8675F44F7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</a:p>
          <a:p>
            <a:pPr>
              <a:defRPr/>
            </a:pPr>
            <a:r>
              <a:rPr lang="fr-FR" sz="900"/>
              <a:t>Philippe Péan</a:t>
            </a:r>
            <a:endParaRPr lang="fr-FR" sz="9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779DBF-1E45-4BAD-A649-64225D22C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3</a:t>
            </a:fld>
            <a:endParaRPr lang="fr-FR" dirty="0"/>
          </a:p>
        </p:txBody>
      </p:sp>
      <p:sp>
        <p:nvSpPr>
          <p:cNvPr id="9" name="CustomShape 1">
            <a:extLst>
              <a:ext uri="{FF2B5EF4-FFF2-40B4-BE49-F238E27FC236}">
                <a16:creationId xmlns:a16="http://schemas.microsoft.com/office/drawing/2014/main" id="{76B5479F-7639-4D7C-A2E6-E6EF4148F936}"/>
              </a:ext>
            </a:extLst>
          </p:cNvPr>
          <p:cNvSpPr/>
          <p:nvPr/>
        </p:nvSpPr>
        <p:spPr>
          <a:xfrm>
            <a:off x="251640" y="847825"/>
            <a:ext cx="7145856" cy="367878"/>
          </a:xfrm>
          <a:prstGeom prst="rect">
            <a:avLst/>
          </a:prstGeom>
          <a:solidFill>
            <a:srgbClr val="3366FF">
              <a:alpha val="60000"/>
            </a:srgbClr>
          </a:solidFill>
          <a:ln w="12600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b="0" strike="noStrike" spc="-1" dirty="0">
                <a:solidFill>
                  <a:schemeClr val="bg1">
                    <a:lumMod val="95000"/>
                  </a:schemeClr>
                </a:solidFill>
                <a:latin typeface="Calibri"/>
              </a:rPr>
              <a:t>( Rappels  Samba, Syncope )</a:t>
            </a:r>
          </a:p>
        </p:txBody>
      </p:sp>
      <p:pic>
        <p:nvPicPr>
          <p:cNvPr id="8" name="Picture 2" descr="http://www.fnpsa.net/wp-content/gallery/securite/MD283-syncope.jpeg">
            <a:extLst>
              <a:ext uri="{FF2B5EF4-FFF2-40B4-BE49-F238E27FC236}">
                <a16:creationId xmlns:a16="http://schemas.microsoft.com/office/drawing/2014/main" id="{1CF7B0DC-CF1E-4DA3-B2C9-FD3426A5446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485040" y="286390"/>
            <a:ext cx="2407320" cy="158693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251640" y="1628640"/>
            <a:ext cx="7145856" cy="4399751"/>
          </a:xfrm>
          <a:prstGeom prst="rect">
            <a:avLst/>
          </a:prstGeom>
          <a:solidFill>
            <a:srgbClr val="3366FF">
              <a:alpha val="60000"/>
            </a:srgbClr>
          </a:solidFill>
          <a:ln w="12600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fr-FR" sz="2000" b="0" strike="noStrike" spc="-1" dirty="0">
              <a:solidFill>
                <a:srgbClr val="A6DEF2"/>
              </a:solidFill>
              <a:latin typeface="Calibri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000" spc="-1" dirty="0">
                <a:solidFill>
                  <a:srgbClr val="A6DEF2"/>
                </a:solidFill>
                <a:latin typeface="Calibri"/>
              </a:rPr>
              <a:t>Hypoxie </a:t>
            </a:r>
            <a:r>
              <a:rPr lang="fr-FR" sz="2000" spc="-1" dirty="0">
                <a:solidFill>
                  <a:schemeClr val="bg1">
                    <a:lumMod val="95000"/>
                  </a:schemeClr>
                </a:solidFill>
                <a:latin typeface="Calibri"/>
              </a:rPr>
              <a:t>liée à la durée</a:t>
            </a:r>
            <a:r>
              <a:rPr lang="fr-FR" sz="2000" spc="-1" dirty="0">
                <a:solidFill>
                  <a:srgbClr val="A6DEF2"/>
                </a:solidFill>
                <a:latin typeface="Calibri"/>
              </a:rPr>
              <a:t> : apnée trop longue et/ou efforts trop importants. </a:t>
            </a: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endParaRPr lang="fr-FR" sz="2000" spc="-1" dirty="0">
              <a:solidFill>
                <a:srgbClr val="A6DEF2"/>
              </a:solidFill>
              <a:latin typeface="Calibri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000" spc="-1" dirty="0">
                <a:solidFill>
                  <a:srgbClr val="A6DEF2"/>
                </a:solidFill>
                <a:latin typeface="Calibri"/>
              </a:rPr>
              <a:t>Hypoxie </a:t>
            </a:r>
            <a:r>
              <a:rPr lang="fr-FR" sz="2000" spc="-1" dirty="0">
                <a:solidFill>
                  <a:schemeClr val="bg1">
                    <a:lumMod val="95000"/>
                  </a:schemeClr>
                </a:solidFill>
                <a:latin typeface="Calibri"/>
              </a:rPr>
              <a:t>ischémique</a:t>
            </a:r>
            <a:r>
              <a:rPr lang="fr-FR" sz="2000" spc="-1" dirty="0">
                <a:solidFill>
                  <a:srgbClr val="A6DEF2"/>
                </a:solidFill>
                <a:latin typeface="Calibri"/>
              </a:rPr>
              <a:t> : liée à la réduction de l’afflux sanguin vers le cerveau par l’influence d’un paramètre extérieur. (Carpe, hyperventilation . . . )</a:t>
            </a: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endParaRPr lang="fr-FR" sz="2000" spc="-1" dirty="0">
              <a:solidFill>
                <a:srgbClr val="A6DEF2"/>
              </a:solidFill>
              <a:latin typeface="Calibri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000" spc="-1" dirty="0">
                <a:solidFill>
                  <a:srgbClr val="A6DEF2"/>
                </a:solidFill>
                <a:latin typeface="Calibri"/>
              </a:rPr>
              <a:t>Hypoxie </a:t>
            </a:r>
            <a:r>
              <a:rPr lang="fr-FR" sz="2000" spc="-1" dirty="0" err="1">
                <a:solidFill>
                  <a:schemeClr val="bg1">
                    <a:lumMod val="95000"/>
                  </a:schemeClr>
                </a:solidFill>
                <a:latin typeface="Calibri"/>
              </a:rPr>
              <a:t>hypobarique</a:t>
            </a:r>
            <a:r>
              <a:rPr lang="fr-FR" sz="2000" spc="-1" dirty="0">
                <a:solidFill>
                  <a:srgbClr val="A6DEF2"/>
                </a:solidFill>
                <a:latin typeface="Calibri"/>
              </a:rPr>
              <a:t> : liée à la chute rapide de la pression partielle en O2 dans les poumons. (A cause de la remontée, phénomène plus prononcé à mesure que l’on approche de la surface)</a:t>
            </a: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endParaRPr lang="fr-FR" sz="2000" b="0" strike="noStrike" spc="-1" dirty="0">
              <a:solidFill>
                <a:srgbClr val="A6DEF2"/>
              </a:solidFill>
              <a:latin typeface="Calibri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endParaRPr lang="fr-FR" sz="2000" b="0" strike="noStrike" spc="-1" dirty="0">
              <a:solidFill>
                <a:srgbClr val="A6DEF2"/>
              </a:solidFill>
              <a:latin typeface="Calibri"/>
            </a:endParaRPr>
          </a:p>
        </p:txBody>
      </p:sp>
      <p:sp>
        <p:nvSpPr>
          <p:cNvPr id="92" name="CustomShape 2"/>
          <p:cNvSpPr/>
          <p:nvPr/>
        </p:nvSpPr>
        <p:spPr>
          <a:xfrm>
            <a:off x="36360" y="-27360"/>
            <a:ext cx="792936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800" b="0" strike="noStrike" spc="-1" dirty="0">
                <a:solidFill>
                  <a:srgbClr val="FFFF00"/>
                </a:solidFill>
                <a:latin typeface="Calibri"/>
              </a:rPr>
              <a:t>I.1 Malaises hypoxiques</a:t>
            </a:r>
            <a:endParaRPr lang="fr-FR" sz="4800" b="0" strike="noStrike" spc="-1" dirty="0">
              <a:latin typeface="Arial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5E585DB-764A-4B7C-B76F-333C1937B9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540EAB4-6876-460F-BC98-8675F44F7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</a:p>
          <a:p>
            <a:pPr>
              <a:defRPr/>
            </a:pPr>
            <a:r>
              <a:rPr lang="fr-FR" sz="900"/>
              <a:t>Philippe Péan</a:t>
            </a:r>
            <a:endParaRPr lang="fr-FR" sz="9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779DBF-1E45-4BAD-A649-64225D22C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4</a:t>
            </a:fld>
            <a:endParaRPr lang="fr-FR" dirty="0"/>
          </a:p>
        </p:txBody>
      </p:sp>
      <p:sp>
        <p:nvSpPr>
          <p:cNvPr id="9" name="CustomShape 1">
            <a:extLst>
              <a:ext uri="{FF2B5EF4-FFF2-40B4-BE49-F238E27FC236}">
                <a16:creationId xmlns:a16="http://schemas.microsoft.com/office/drawing/2014/main" id="{76B5479F-7639-4D7C-A2E6-E6EF4148F936}"/>
              </a:ext>
            </a:extLst>
          </p:cNvPr>
          <p:cNvSpPr/>
          <p:nvPr/>
        </p:nvSpPr>
        <p:spPr>
          <a:xfrm>
            <a:off x="251640" y="847825"/>
            <a:ext cx="7145856" cy="460211"/>
          </a:xfrm>
          <a:prstGeom prst="rect">
            <a:avLst/>
          </a:prstGeom>
          <a:solidFill>
            <a:srgbClr val="3366FF">
              <a:alpha val="60000"/>
            </a:srgbClr>
          </a:solidFill>
          <a:ln w="12600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chemeClr val="bg1">
                    <a:lumMod val="95000"/>
                  </a:schemeClr>
                </a:solidFill>
                <a:latin typeface="Calibri"/>
              </a:rPr>
              <a:t>3 types d’hypoxie en apnée</a:t>
            </a:r>
          </a:p>
        </p:txBody>
      </p:sp>
    </p:spTree>
    <p:extLst>
      <p:ext uri="{BB962C8B-B14F-4D97-AF65-F5344CB8AC3E}">
        <p14:creationId xmlns:p14="http://schemas.microsoft.com/office/powerpoint/2010/main" val="303953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107640" y="-27000"/>
            <a:ext cx="792936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800" b="0" strike="noStrike" spc="-1" dirty="0">
                <a:solidFill>
                  <a:srgbClr val="FFFF00"/>
                </a:solidFill>
                <a:latin typeface="Calibri"/>
              </a:rPr>
              <a:t>I.2. Les barotraumatismes</a:t>
            </a:r>
            <a:endParaRPr lang="fr-FR" sz="4800" b="0" strike="noStrike" spc="-1" dirty="0">
              <a:latin typeface="Arial"/>
            </a:endParaRPr>
          </a:p>
        </p:txBody>
      </p:sp>
      <p:sp>
        <p:nvSpPr>
          <p:cNvPr id="104" name="CustomShape 2"/>
          <p:cNvSpPr/>
          <p:nvPr/>
        </p:nvSpPr>
        <p:spPr>
          <a:xfrm>
            <a:off x="468360" y="1556640"/>
            <a:ext cx="7703640" cy="4522861"/>
          </a:xfrm>
          <a:prstGeom prst="rect">
            <a:avLst/>
          </a:prstGeom>
          <a:solidFill>
            <a:srgbClr val="3366FF">
              <a:alpha val="60000"/>
            </a:srgbClr>
          </a:solidFill>
          <a:ln w="12600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b="0" strike="noStrike" spc="-1" dirty="0">
                <a:solidFill>
                  <a:srgbClr val="A6DEF2"/>
                </a:solidFill>
                <a:latin typeface="Calibri" panose="020F0502020204030204" pitchFamily="34" charset="0"/>
              </a:rPr>
              <a:t>Définition :</a:t>
            </a:r>
            <a:endParaRPr lang="fr-FR" b="0" strike="noStrike" spc="-1" dirty="0">
              <a:latin typeface="Calibri" panose="020F0502020204030204" pitchFamily="34" charset="0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b="0" strike="noStrike" spc="-1" dirty="0">
                <a:solidFill>
                  <a:srgbClr val="A6DEF2"/>
                </a:solidFill>
                <a:latin typeface="Calibri" panose="020F0502020204030204" pitchFamily="34" charset="0"/>
              </a:rPr>
              <a:t>Lésions localisées, liées aux effets des variations de pression lors d’une apnée en profondeur. </a:t>
            </a:r>
            <a:endParaRPr lang="fr-FR" b="0" strike="noStrike" spc="-1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fr-FR" b="0" strike="noStrike" spc="-1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b="0" strike="noStrike" spc="-1" dirty="0">
                <a:solidFill>
                  <a:srgbClr val="A6DEF2"/>
                </a:solidFill>
                <a:latin typeface="Calibri" panose="020F0502020204030204" pitchFamily="34" charset="0"/>
              </a:rPr>
              <a:t>Localisations : </a:t>
            </a:r>
            <a:endParaRPr lang="fr-FR" b="0" strike="noStrike" spc="-1" dirty="0">
              <a:latin typeface="Calibri" panose="020F0502020204030204" pitchFamily="34" charset="0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b="0" strike="noStrike" spc="-1" dirty="0">
                <a:solidFill>
                  <a:srgbClr val="A6DEF2"/>
                </a:solidFill>
                <a:latin typeface="Calibri" panose="020F0502020204030204" pitchFamily="34" charset="0"/>
              </a:rPr>
              <a:t>Oreilles (tympan) : douleurs, perte d’équilibre, syncope</a:t>
            </a:r>
            <a:endParaRPr lang="fr-FR" b="0" strike="noStrike" spc="-1" dirty="0">
              <a:latin typeface="Calibri" panose="020F0502020204030204" pitchFamily="34" charset="0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b="0" strike="noStrike" spc="-1" dirty="0">
                <a:solidFill>
                  <a:srgbClr val="A6DEF2"/>
                </a:solidFill>
                <a:latin typeface="Calibri" panose="020F0502020204030204" pitchFamily="34" charset="0"/>
              </a:rPr>
              <a:t>Sinus : difficultés de compensation</a:t>
            </a:r>
            <a:endParaRPr lang="fr-FR" b="0" strike="noStrike" spc="-1" dirty="0">
              <a:latin typeface="Calibri" panose="020F0502020204030204" pitchFamily="34" charset="0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b="0" strike="noStrike" spc="-1" dirty="0">
                <a:solidFill>
                  <a:srgbClr val="A6DEF2"/>
                </a:solidFill>
                <a:latin typeface="Calibri" panose="020F0502020204030204" pitchFamily="34" charset="0"/>
              </a:rPr>
              <a:t>Masque : douleurs aux yeux, saignements </a:t>
            </a:r>
            <a:endParaRPr lang="fr-FR" b="0" strike="noStrike" spc="-1" dirty="0">
              <a:latin typeface="Calibri" panose="020F0502020204030204" pitchFamily="34" charset="0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b="0" strike="noStrike" spc="-1" dirty="0">
                <a:solidFill>
                  <a:srgbClr val="A6DEF2"/>
                </a:solidFill>
                <a:latin typeface="Calibri" panose="020F0502020204030204" pitchFamily="34" charset="0"/>
              </a:rPr>
              <a:t>Surpression pulmonaire : saignements, détresse respiratoire</a:t>
            </a:r>
            <a:endParaRPr lang="fr-FR" b="0" strike="noStrike" spc="-1" dirty="0">
              <a:latin typeface="Calibri" panose="020F0502020204030204" pitchFamily="34" charset="0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b="0" strike="noStrike" spc="-1" dirty="0">
                <a:solidFill>
                  <a:srgbClr val="A6DEF2"/>
                </a:solidFill>
                <a:latin typeface="Calibri" panose="020F0502020204030204" pitchFamily="34" charset="0"/>
              </a:rPr>
              <a:t>Dents, intestins, estomac . . . </a:t>
            </a: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endParaRPr lang="fr-FR" spc="-1" dirty="0">
              <a:solidFill>
                <a:srgbClr val="A6DEF2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A6DEF2"/>
                </a:solidFill>
                <a:latin typeface="Calibri" panose="020F0502020204030204" pitchFamily="34" charset="0"/>
              </a:rPr>
              <a:t>Conduite à tenir : </a:t>
            </a:r>
            <a:endParaRPr lang="fr-FR" spc="-1" dirty="0">
              <a:latin typeface="Calibri" panose="020F0502020204030204" pitchFamily="34" charset="0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pc="-1" dirty="0">
                <a:solidFill>
                  <a:srgbClr val="A6DEF2"/>
                </a:solidFill>
                <a:latin typeface="Calibri" panose="020F0502020204030204" pitchFamily="34" charset="0"/>
              </a:rPr>
              <a:t>Arrêt de la séance</a:t>
            </a:r>
            <a:endParaRPr lang="fr-FR" spc="-1" dirty="0">
              <a:latin typeface="Calibri" panose="020F0502020204030204" pitchFamily="34" charset="0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pc="-1" dirty="0">
                <a:solidFill>
                  <a:srgbClr val="A6DEF2"/>
                </a:solidFill>
                <a:latin typeface="Calibri" panose="020F0502020204030204" pitchFamily="34" charset="0"/>
              </a:rPr>
              <a:t>Evacuation si la gravité l’impose</a:t>
            </a:r>
            <a:endParaRPr lang="fr-FR" spc="-1" dirty="0">
              <a:latin typeface="Calibri" panose="020F0502020204030204" pitchFamily="34" charset="0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pc="-1" dirty="0">
                <a:solidFill>
                  <a:srgbClr val="A6DEF2"/>
                </a:solidFill>
                <a:latin typeface="Calibri" panose="020F0502020204030204" pitchFamily="34" charset="0"/>
              </a:rPr>
              <a:t>Consultation d’un médecin ORL, . . .</a:t>
            </a:r>
            <a:endParaRPr lang="fr-FR" spc="-1" dirty="0">
              <a:latin typeface="Calibri" panose="020F0502020204030204" pitchFamily="34" charset="0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endParaRPr lang="fr-FR" b="0" strike="noStrike" spc="-1" dirty="0">
              <a:latin typeface="Calibri" panose="020F0502020204030204" pitchFamily="34" charset="0"/>
            </a:endParaRPr>
          </a:p>
        </p:txBody>
      </p:sp>
      <p:pic>
        <p:nvPicPr>
          <p:cNvPr id="105" name="Picture 6" descr="http://apnealp.e001-leclub.info/gal/cache/2009_16%252617%2BMai%2B-%2BMarseille_Constant_p_0052.jpg.small.jpg"/>
          <p:cNvPicPr/>
          <p:nvPr/>
        </p:nvPicPr>
        <p:blipFill>
          <a:blip r:embed="rId2"/>
          <a:stretch/>
        </p:blipFill>
        <p:spPr>
          <a:xfrm>
            <a:off x="6727680" y="188640"/>
            <a:ext cx="2415960" cy="1695600"/>
          </a:xfrm>
          <a:prstGeom prst="rect">
            <a:avLst/>
          </a:prstGeom>
          <a:ln>
            <a:noFill/>
          </a:ln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3AB78B4-0B30-45CF-B32E-5F74432C7A8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F66CC27-831B-415F-873A-D500907F6E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</a:p>
          <a:p>
            <a:pPr>
              <a:defRPr/>
            </a:pPr>
            <a:r>
              <a:rPr lang="fr-FR" sz="900"/>
              <a:t>Philippe Péan</a:t>
            </a:r>
            <a:endParaRPr lang="fr-FR" sz="9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F82F96D-77CF-4937-897B-405D219B5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5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11"/>
          <p:cNvSpPr txBox="1"/>
          <p:nvPr/>
        </p:nvSpPr>
        <p:spPr>
          <a:xfrm>
            <a:off x="612952" y="779228"/>
            <a:ext cx="7704137" cy="2539157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+mn-cs"/>
              </a:rPr>
              <a:t>Zone des 30m &amp; Bloodshift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100" dirty="0">
              <a:solidFill>
                <a:srgbClr val="A6DEF2"/>
              </a:solidFill>
              <a:latin typeface="Calibri" pitchFamily="34" charset="0"/>
              <a:cs typeface="+mn-cs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400" dirty="0">
                <a:solidFill>
                  <a:srgbClr val="A6DEF2"/>
                </a:solidFill>
                <a:latin typeface="Calibri" pitchFamily="34" charset="0"/>
                <a:cs typeface="+mn-cs"/>
              </a:rPr>
              <a:t>De façon progressive avant cette limite, et de façon prépondérante après, le bloodshift se manifeste : afflux sanguin vers les capillaires pour continuer à compenser la dépression = diminuer le volume d’air dans les poumons, car d’après Dalton PV = cste. </a:t>
            </a:r>
            <a:endParaRPr lang="fr-FR" sz="2000" dirty="0">
              <a:solidFill>
                <a:srgbClr val="A6DEF2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6D00D624-105A-4D55-AEEE-7ACE314E01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7671FD37-F6CE-4346-841F-E6B22EA2B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</a:p>
          <a:p>
            <a:pPr>
              <a:defRPr/>
            </a:pPr>
            <a:r>
              <a:rPr lang="fr-FR" sz="900"/>
              <a:t>Philippe Péan</a:t>
            </a:r>
            <a:endParaRPr lang="fr-FR" sz="900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A7056CC-FF37-4EA1-AE0F-FC7E0C331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F9E892FA-9555-48A1-ACE7-C9401BBF2013}"/>
              </a:ext>
            </a:extLst>
          </p:cNvPr>
          <p:cNvCxnSpPr/>
          <p:nvPr/>
        </p:nvCxnSpPr>
        <p:spPr>
          <a:xfrm>
            <a:off x="581024" y="6033832"/>
            <a:ext cx="7951416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E8D76949-C40A-4639-82FD-3B17EC87E1A0}"/>
              </a:ext>
            </a:extLst>
          </p:cNvPr>
          <p:cNvSpPr txBox="1"/>
          <p:nvPr/>
        </p:nvSpPr>
        <p:spPr>
          <a:xfrm>
            <a:off x="5180240" y="6033832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Augmentation de la profondeur</a:t>
            </a:r>
          </a:p>
        </p:txBody>
      </p:sp>
      <p:sp>
        <p:nvSpPr>
          <p:cNvPr id="8" name="Trapèze 7">
            <a:extLst>
              <a:ext uri="{FF2B5EF4-FFF2-40B4-BE49-F238E27FC236}">
                <a16:creationId xmlns:a16="http://schemas.microsoft.com/office/drawing/2014/main" id="{D207B31C-C444-469D-A878-1D8830F34316}"/>
              </a:ext>
            </a:extLst>
          </p:cNvPr>
          <p:cNvSpPr/>
          <p:nvPr/>
        </p:nvSpPr>
        <p:spPr>
          <a:xfrm>
            <a:off x="1050496" y="4327632"/>
            <a:ext cx="1728192" cy="1368144"/>
          </a:xfrm>
          <a:prstGeom prst="trapezoid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riangle rectangle 11">
            <a:extLst>
              <a:ext uri="{FF2B5EF4-FFF2-40B4-BE49-F238E27FC236}">
                <a16:creationId xmlns:a16="http://schemas.microsoft.com/office/drawing/2014/main" id="{56C7F5E0-247A-4E7A-81C9-2737618DA9BB}"/>
              </a:ext>
            </a:extLst>
          </p:cNvPr>
          <p:cNvSpPr/>
          <p:nvPr/>
        </p:nvSpPr>
        <p:spPr>
          <a:xfrm>
            <a:off x="1967144" y="4531143"/>
            <a:ext cx="648072" cy="1020630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riangle rectangle 12">
            <a:extLst>
              <a:ext uri="{FF2B5EF4-FFF2-40B4-BE49-F238E27FC236}">
                <a16:creationId xmlns:a16="http://schemas.microsoft.com/office/drawing/2014/main" id="{CDEA98B7-212A-4EDD-B409-9C6D89949106}"/>
              </a:ext>
            </a:extLst>
          </p:cNvPr>
          <p:cNvSpPr/>
          <p:nvPr/>
        </p:nvSpPr>
        <p:spPr>
          <a:xfrm flipH="1">
            <a:off x="1198720" y="4531143"/>
            <a:ext cx="648072" cy="1020630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Trapèze 13">
            <a:extLst>
              <a:ext uri="{FF2B5EF4-FFF2-40B4-BE49-F238E27FC236}">
                <a16:creationId xmlns:a16="http://schemas.microsoft.com/office/drawing/2014/main" id="{5285CC76-AD5E-4B3D-84CF-9425EAB71658}"/>
              </a:ext>
            </a:extLst>
          </p:cNvPr>
          <p:cNvSpPr/>
          <p:nvPr/>
        </p:nvSpPr>
        <p:spPr>
          <a:xfrm>
            <a:off x="4007032" y="4296727"/>
            <a:ext cx="1296144" cy="1368144"/>
          </a:xfrm>
          <a:prstGeom prst="trapezoid">
            <a:avLst>
              <a:gd name="adj" fmla="val 4104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riangle rectangle 14">
            <a:extLst>
              <a:ext uri="{FF2B5EF4-FFF2-40B4-BE49-F238E27FC236}">
                <a16:creationId xmlns:a16="http://schemas.microsoft.com/office/drawing/2014/main" id="{7D64A0B5-E78D-4E8D-85CA-620EB2323D38}"/>
              </a:ext>
            </a:extLst>
          </p:cNvPr>
          <p:cNvSpPr/>
          <p:nvPr/>
        </p:nvSpPr>
        <p:spPr>
          <a:xfrm>
            <a:off x="4711844" y="4809936"/>
            <a:ext cx="432048" cy="744950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riangle rectangle 15">
            <a:extLst>
              <a:ext uri="{FF2B5EF4-FFF2-40B4-BE49-F238E27FC236}">
                <a16:creationId xmlns:a16="http://schemas.microsoft.com/office/drawing/2014/main" id="{930EB505-AF77-4052-A5FC-470F5AD9B4E2}"/>
              </a:ext>
            </a:extLst>
          </p:cNvPr>
          <p:cNvSpPr/>
          <p:nvPr/>
        </p:nvSpPr>
        <p:spPr>
          <a:xfrm flipH="1">
            <a:off x="4151048" y="4809936"/>
            <a:ext cx="432048" cy="744950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Trapèze 16">
            <a:extLst>
              <a:ext uri="{FF2B5EF4-FFF2-40B4-BE49-F238E27FC236}">
                <a16:creationId xmlns:a16="http://schemas.microsoft.com/office/drawing/2014/main" id="{F0EDD82E-DF44-4DC1-8C26-9AFF785D39E7}"/>
              </a:ext>
            </a:extLst>
          </p:cNvPr>
          <p:cNvSpPr/>
          <p:nvPr/>
        </p:nvSpPr>
        <p:spPr>
          <a:xfrm>
            <a:off x="6553200" y="4327631"/>
            <a:ext cx="1296144" cy="1368144"/>
          </a:xfrm>
          <a:prstGeom prst="trapezoid">
            <a:avLst>
              <a:gd name="adj" fmla="val 4104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rectangle 17">
            <a:extLst>
              <a:ext uri="{FF2B5EF4-FFF2-40B4-BE49-F238E27FC236}">
                <a16:creationId xmlns:a16="http://schemas.microsoft.com/office/drawing/2014/main" id="{854102FE-3B7B-4F76-B356-79847F4859C4}"/>
              </a:ext>
            </a:extLst>
          </p:cNvPr>
          <p:cNvSpPr/>
          <p:nvPr/>
        </p:nvSpPr>
        <p:spPr>
          <a:xfrm>
            <a:off x="7258012" y="4831679"/>
            <a:ext cx="432048" cy="744950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riangle rectangle 18">
            <a:extLst>
              <a:ext uri="{FF2B5EF4-FFF2-40B4-BE49-F238E27FC236}">
                <a16:creationId xmlns:a16="http://schemas.microsoft.com/office/drawing/2014/main" id="{D7B44D9B-4C70-46DE-903C-BFA091A24F53}"/>
              </a:ext>
            </a:extLst>
          </p:cNvPr>
          <p:cNvSpPr/>
          <p:nvPr/>
        </p:nvSpPr>
        <p:spPr>
          <a:xfrm flipH="1">
            <a:off x="6697216" y="4831679"/>
            <a:ext cx="432048" cy="744950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192CBBC-ED10-460B-8A93-EC86231BA5C1}"/>
              </a:ext>
            </a:extLst>
          </p:cNvPr>
          <p:cNvCxnSpPr>
            <a:cxnSpLocks/>
          </p:cNvCxnSpPr>
          <p:nvPr/>
        </p:nvCxnSpPr>
        <p:spPr>
          <a:xfrm flipH="1">
            <a:off x="1630768" y="4687658"/>
            <a:ext cx="160908" cy="4320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8FF22273-0965-4784-8228-6E279EBBE05A}"/>
              </a:ext>
            </a:extLst>
          </p:cNvPr>
          <p:cNvCxnSpPr>
            <a:cxnSpLocks/>
          </p:cNvCxnSpPr>
          <p:nvPr/>
        </p:nvCxnSpPr>
        <p:spPr>
          <a:xfrm flipH="1">
            <a:off x="1414744" y="5115429"/>
            <a:ext cx="216024" cy="226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C9E0D0BB-2C40-40BA-98AE-CA5FD4151971}"/>
              </a:ext>
            </a:extLst>
          </p:cNvPr>
          <p:cNvCxnSpPr>
            <a:cxnSpLocks/>
          </p:cNvCxnSpPr>
          <p:nvPr/>
        </p:nvCxnSpPr>
        <p:spPr>
          <a:xfrm>
            <a:off x="1630768" y="5119711"/>
            <a:ext cx="47830" cy="2880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071E25D5-4C9F-43A5-8A1B-7BE7A858AC08}"/>
              </a:ext>
            </a:extLst>
          </p:cNvPr>
          <p:cNvCxnSpPr>
            <a:cxnSpLocks/>
          </p:cNvCxnSpPr>
          <p:nvPr/>
        </p:nvCxnSpPr>
        <p:spPr>
          <a:xfrm>
            <a:off x="2007700" y="4697999"/>
            <a:ext cx="160908" cy="4320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2C3AC5D6-7C22-4FB7-81E7-F4CBEF0D2567}"/>
              </a:ext>
            </a:extLst>
          </p:cNvPr>
          <p:cNvCxnSpPr>
            <a:cxnSpLocks/>
          </p:cNvCxnSpPr>
          <p:nvPr/>
        </p:nvCxnSpPr>
        <p:spPr>
          <a:xfrm>
            <a:off x="2170828" y="5130052"/>
            <a:ext cx="216024" cy="226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918861B1-5B16-443F-ABC6-4788210A417E}"/>
              </a:ext>
            </a:extLst>
          </p:cNvPr>
          <p:cNvCxnSpPr>
            <a:cxnSpLocks/>
          </p:cNvCxnSpPr>
          <p:nvPr/>
        </p:nvCxnSpPr>
        <p:spPr>
          <a:xfrm flipH="1">
            <a:off x="2120105" y="5119711"/>
            <a:ext cx="47830" cy="2880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B6A63A77-E76B-4784-BB8A-0F1A128C3376}"/>
              </a:ext>
            </a:extLst>
          </p:cNvPr>
          <p:cNvCxnSpPr>
            <a:cxnSpLocks/>
          </p:cNvCxnSpPr>
          <p:nvPr/>
        </p:nvCxnSpPr>
        <p:spPr>
          <a:xfrm flipH="1">
            <a:off x="4465021" y="4899402"/>
            <a:ext cx="87539" cy="3643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03756A6D-AD41-49F1-AB1A-3F8362F8E34F}"/>
              </a:ext>
            </a:extLst>
          </p:cNvPr>
          <p:cNvCxnSpPr>
            <a:cxnSpLocks/>
          </p:cNvCxnSpPr>
          <p:nvPr/>
        </p:nvCxnSpPr>
        <p:spPr>
          <a:xfrm flipH="1">
            <a:off x="4342349" y="5250217"/>
            <a:ext cx="128013" cy="1575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85F021E9-BC82-4156-B3C1-7221C7A3ECC4}"/>
              </a:ext>
            </a:extLst>
          </p:cNvPr>
          <p:cNvCxnSpPr>
            <a:cxnSpLocks/>
          </p:cNvCxnSpPr>
          <p:nvPr/>
        </p:nvCxnSpPr>
        <p:spPr>
          <a:xfrm>
            <a:off x="4471097" y="5256792"/>
            <a:ext cx="23582" cy="1744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A75C10FC-D1DF-4FAD-AB5F-E66BAA14F5FF}"/>
              </a:ext>
            </a:extLst>
          </p:cNvPr>
          <p:cNvCxnSpPr>
            <a:cxnSpLocks/>
          </p:cNvCxnSpPr>
          <p:nvPr/>
        </p:nvCxnSpPr>
        <p:spPr>
          <a:xfrm>
            <a:off x="4734274" y="4896927"/>
            <a:ext cx="115538" cy="38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CADBBB22-240E-4C5B-BCB0-AE7A24663A45}"/>
              </a:ext>
            </a:extLst>
          </p:cNvPr>
          <p:cNvCxnSpPr>
            <a:cxnSpLocks/>
          </p:cNvCxnSpPr>
          <p:nvPr/>
        </p:nvCxnSpPr>
        <p:spPr>
          <a:xfrm>
            <a:off x="4845165" y="5285454"/>
            <a:ext cx="133395" cy="14580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FE337CB2-27A7-4E9B-B780-88868688606A}"/>
              </a:ext>
            </a:extLst>
          </p:cNvPr>
          <p:cNvCxnSpPr>
            <a:cxnSpLocks/>
          </p:cNvCxnSpPr>
          <p:nvPr/>
        </p:nvCxnSpPr>
        <p:spPr>
          <a:xfrm flipH="1">
            <a:off x="4797863" y="5284169"/>
            <a:ext cx="51949" cy="1329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38C63D37-5A08-40A9-BCD4-F83018172AF5}"/>
              </a:ext>
            </a:extLst>
          </p:cNvPr>
          <p:cNvCxnSpPr>
            <a:cxnSpLocks/>
          </p:cNvCxnSpPr>
          <p:nvPr/>
        </p:nvCxnSpPr>
        <p:spPr>
          <a:xfrm flipH="1">
            <a:off x="7021885" y="4947896"/>
            <a:ext cx="87539" cy="3643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050BD8CE-E0AB-4FA7-A58F-8F8F4B9B9913}"/>
              </a:ext>
            </a:extLst>
          </p:cNvPr>
          <p:cNvCxnSpPr>
            <a:cxnSpLocks/>
          </p:cNvCxnSpPr>
          <p:nvPr/>
        </p:nvCxnSpPr>
        <p:spPr>
          <a:xfrm flipH="1">
            <a:off x="6899213" y="5298711"/>
            <a:ext cx="128013" cy="1575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1F5DD24E-36A8-425E-AAB8-3DE48516A4D2}"/>
              </a:ext>
            </a:extLst>
          </p:cNvPr>
          <p:cNvCxnSpPr>
            <a:cxnSpLocks/>
          </p:cNvCxnSpPr>
          <p:nvPr/>
        </p:nvCxnSpPr>
        <p:spPr>
          <a:xfrm>
            <a:off x="7027961" y="5305286"/>
            <a:ext cx="23582" cy="1744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92D84F90-1973-4FE7-B842-45A9E3D3E473}"/>
              </a:ext>
            </a:extLst>
          </p:cNvPr>
          <p:cNvCxnSpPr>
            <a:cxnSpLocks/>
          </p:cNvCxnSpPr>
          <p:nvPr/>
        </p:nvCxnSpPr>
        <p:spPr>
          <a:xfrm>
            <a:off x="7291138" y="4945421"/>
            <a:ext cx="115538" cy="38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11B0B6AE-3F23-4B96-BC74-19231E15A896}"/>
              </a:ext>
            </a:extLst>
          </p:cNvPr>
          <p:cNvCxnSpPr>
            <a:cxnSpLocks/>
          </p:cNvCxnSpPr>
          <p:nvPr/>
        </p:nvCxnSpPr>
        <p:spPr>
          <a:xfrm>
            <a:off x="7396969" y="5304556"/>
            <a:ext cx="133395" cy="14580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D022B5D2-FCE0-4E3D-8850-B3C45A0C3E90}"/>
              </a:ext>
            </a:extLst>
          </p:cNvPr>
          <p:cNvCxnSpPr>
            <a:cxnSpLocks/>
          </p:cNvCxnSpPr>
          <p:nvPr/>
        </p:nvCxnSpPr>
        <p:spPr>
          <a:xfrm flipH="1">
            <a:off x="7354727" y="5332663"/>
            <a:ext cx="51949" cy="1329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FD4A26F2-58C1-4B28-BFE6-76163707A4FC}"/>
              </a:ext>
            </a:extLst>
          </p:cNvPr>
          <p:cNvSpPr/>
          <p:nvPr/>
        </p:nvSpPr>
        <p:spPr>
          <a:xfrm>
            <a:off x="6821543" y="5409992"/>
            <a:ext cx="108940" cy="1112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63D82B02-C792-4212-92D3-34CA9C7CB9BC}"/>
              </a:ext>
            </a:extLst>
          </p:cNvPr>
          <p:cNvSpPr/>
          <p:nvPr/>
        </p:nvSpPr>
        <p:spPr>
          <a:xfrm>
            <a:off x="7475625" y="5407743"/>
            <a:ext cx="108940" cy="1112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1779BE51-62B9-4833-8F7E-313F1499C50A}"/>
              </a:ext>
            </a:extLst>
          </p:cNvPr>
          <p:cNvSpPr/>
          <p:nvPr/>
        </p:nvSpPr>
        <p:spPr>
          <a:xfrm>
            <a:off x="6980813" y="5440485"/>
            <a:ext cx="108940" cy="1112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D9AAA1C6-84CA-42E4-9BBD-B778C6D1F5EE}"/>
              </a:ext>
            </a:extLst>
          </p:cNvPr>
          <p:cNvSpPr/>
          <p:nvPr/>
        </p:nvSpPr>
        <p:spPr>
          <a:xfrm>
            <a:off x="7283755" y="5449607"/>
            <a:ext cx="108940" cy="1112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6B5F8D00-C87F-4878-9195-78E66E4B87FF}"/>
              </a:ext>
            </a:extLst>
          </p:cNvPr>
          <p:cNvSpPr/>
          <p:nvPr/>
        </p:nvSpPr>
        <p:spPr>
          <a:xfrm>
            <a:off x="6914718" y="5290309"/>
            <a:ext cx="108940" cy="1112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760A3015-3CEB-48EA-A671-CF18C172A070}"/>
              </a:ext>
            </a:extLst>
          </p:cNvPr>
          <p:cNvSpPr/>
          <p:nvPr/>
        </p:nvSpPr>
        <p:spPr>
          <a:xfrm>
            <a:off x="7314316" y="5330461"/>
            <a:ext cx="108940" cy="1112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93A2545C-CFC1-4D92-A041-E69BA553C3ED}"/>
              </a:ext>
            </a:extLst>
          </p:cNvPr>
          <p:cNvSpPr txBox="1"/>
          <p:nvPr/>
        </p:nvSpPr>
        <p:spPr>
          <a:xfrm>
            <a:off x="1247212" y="3861048"/>
            <a:ext cx="375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Compression de la cage jusqu’à </a:t>
            </a:r>
            <a:r>
              <a:rPr lang="fr-FR" dirty="0" err="1">
                <a:solidFill>
                  <a:srgbClr val="FFFF00"/>
                </a:solidFill>
              </a:rPr>
              <a:t>Vr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79A3FB9A-B906-4371-B281-52BA1C0B8795}"/>
              </a:ext>
            </a:extLst>
          </p:cNvPr>
          <p:cNvSpPr txBox="1"/>
          <p:nvPr/>
        </p:nvSpPr>
        <p:spPr>
          <a:xfrm>
            <a:off x="6664394" y="3878278"/>
            <a:ext cx="1073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Après </a:t>
            </a:r>
            <a:r>
              <a:rPr lang="fr-FR" dirty="0" err="1">
                <a:solidFill>
                  <a:srgbClr val="FFFF00"/>
                </a:solidFill>
              </a:rPr>
              <a:t>Vr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57" name="CustomShape 1">
            <a:extLst>
              <a:ext uri="{FF2B5EF4-FFF2-40B4-BE49-F238E27FC236}">
                <a16:creationId xmlns:a16="http://schemas.microsoft.com/office/drawing/2014/main" id="{3624BCBF-848D-4E2E-81B3-2D8496927606}"/>
              </a:ext>
            </a:extLst>
          </p:cNvPr>
          <p:cNvSpPr/>
          <p:nvPr/>
        </p:nvSpPr>
        <p:spPr>
          <a:xfrm>
            <a:off x="11520" y="-30960"/>
            <a:ext cx="792936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3.L’</a:t>
            </a:r>
            <a:r>
              <a:rPr lang="fr-FR" sz="4800" b="1" strike="noStrike" spc="-1">
                <a:solidFill>
                  <a:srgbClr val="FFFF00"/>
                </a:solidFill>
                <a:latin typeface="Calibri"/>
              </a:rPr>
              <a:t> </a:t>
            </a: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œdème pulmonaire</a:t>
            </a:r>
            <a:endParaRPr lang="fr-FR" sz="48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851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11520" y="-30960"/>
            <a:ext cx="792936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3.L’</a:t>
            </a:r>
            <a:r>
              <a:rPr lang="fr-FR" sz="4800" b="1" strike="noStrike" spc="-1">
                <a:solidFill>
                  <a:srgbClr val="FFFF00"/>
                </a:solidFill>
                <a:latin typeface="Calibri"/>
              </a:rPr>
              <a:t> </a:t>
            </a: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œdème pulmonaire</a:t>
            </a:r>
            <a:endParaRPr lang="fr-FR" sz="4800" b="0" strike="noStrike" spc="-1">
              <a:latin typeface="Arial"/>
            </a:endParaRPr>
          </a:p>
        </p:txBody>
      </p:sp>
      <p:sp>
        <p:nvSpPr>
          <p:cNvPr id="111" name="CustomShape 2"/>
          <p:cNvSpPr/>
          <p:nvPr/>
        </p:nvSpPr>
        <p:spPr>
          <a:xfrm>
            <a:off x="303792" y="1219691"/>
            <a:ext cx="8451588" cy="5015304"/>
          </a:xfrm>
          <a:prstGeom prst="rect">
            <a:avLst/>
          </a:prstGeom>
          <a:solidFill>
            <a:srgbClr val="3366FF">
              <a:alpha val="60000"/>
            </a:srgbClr>
          </a:solidFill>
          <a:ln w="12600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0" strike="noStrike" spc="-1" dirty="0">
                <a:solidFill>
                  <a:srgbClr val="A6DEF2"/>
                </a:solidFill>
                <a:latin typeface="Calibri" panose="020F0502020204030204" pitchFamily="34" charset="0"/>
              </a:rPr>
              <a:t>Définition :</a:t>
            </a:r>
          </a:p>
          <a:p>
            <a:pPr>
              <a:lnSpc>
                <a:spcPct val="100000"/>
              </a:lnSpc>
            </a:pPr>
            <a:endParaRPr lang="fr-FR" sz="1000" b="0" strike="noStrike" spc="-1" dirty="0">
              <a:latin typeface="Calibri" panose="020F0502020204030204" pitchFamily="34" charset="0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000" b="0" strike="noStrike" spc="-1" dirty="0">
                <a:solidFill>
                  <a:srgbClr val="A6DEF2"/>
                </a:solidFill>
                <a:latin typeface="Calibri" panose="020F0502020204030204" pitchFamily="34" charset="0"/>
              </a:rPr>
              <a:t>OAP : Œdème Aigu du Poumon</a:t>
            </a: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000" spc="-1" dirty="0">
                <a:solidFill>
                  <a:srgbClr val="A6DEF2"/>
                </a:solidFill>
                <a:latin typeface="Calibri" panose="020F0502020204030204" pitchFamily="34" charset="0"/>
              </a:rPr>
              <a:t>Œdème = Accumulation de liquide dans un tissu</a:t>
            </a:r>
            <a:endParaRPr lang="fr-FR" sz="2000" b="0" strike="noStrike" spc="-1" dirty="0">
              <a:latin typeface="Calibri" panose="020F0502020204030204" pitchFamily="34" charset="0"/>
            </a:endParaRP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r>
              <a:rPr lang="fr-FR" sz="2000" b="0" strike="noStrike" spc="-1" dirty="0">
                <a:solidFill>
                  <a:srgbClr val="A6DEF2"/>
                </a:solidFill>
                <a:latin typeface="Calibri" panose="020F0502020204030204" pitchFamily="34" charset="0"/>
              </a:rPr>
              <a:t>Blessure au niveau des alvéoles pulmonaires. </a:t>
            </a:r>
          </a:p>
          <a:p>
            <a:pPr marL="457200" indent="-456840">
              <a:lnSpc>
                <a:spcPct val="100000"/>
              </a:lnSpc>
              <a:buClr>
                <a:srgbClr val="A6DEF2"/>
              </a:buClr>
              <a:buFont typeface="Arial"/>
              <a:buChar char="•"/>
            </a:pPr>
            <a:endParaRPr lang="fr-FR" sz="1000" b="0" strike="noStrike" spc="-1" dirty="0">
              <a:solidFill>
                <a:srgbClr val="A6DEF2"/>
              </a:solidFill>
              <a:latin typeface="Calibri" panose="020F0502020204030204" pitchFamily="34" charset="0"/>
            </a:endParaRPr>
          </a:p>
          <a:p>
            <a:pPr marL="343260" indent="-342900">
              <a:lnSpc>
                <a:spcPct val="100000"/>
              </a:lnSpc>
              <a:buClr>
                <a:srgbClr val="A6DEF2"/>
              </a:buClr>
              <a:buFontTx/>
              <a:buChar char="-"/>
            </a:pPr>
            <a:r>
              <a:rPr lang="fr-FR" sz="2000" spc="-1" dirty="0">
                <a:solidFill>
                  <a:srgbClr val="A6DEF2"/>
                </a:solidFill>
                <a:latin typeface="Calibri" panose="020F0502020204030204" pitchFamily="34" charset="0"/>
              </a:rPr>
              <a:t>Plusieurs niveaux de gravité : </a:t>
            </a:r>
          </a:p>
          <a:p>
            <a:pPr marL="343260" indent="-342900">
              <a:lnSpc>
                <a:spcPct val="100000"/>
              </a:lnSpc>
              <a:buClr>
                <a:srgbClr val="A6DEF2"/>
              </a:buClr>
              <a:buFontTx/>
              <a:buChar char="-"/>
            </a:pPr>
            <a:endParaRPr lang="fr-FR" sz="2000" spc="-1" dirty="0">
              <a:solidFill>
                <a:srgbClr val="A6DEF2"/>
              </a:solidFill>
              <a:latin typeface="Calibri" panose="020F0502020204030204" pitchFamily="34" charset="0"/>
            </a:endParaRPr>
          </a:p>
          <a:p>
            <a:pPr marL="182563" indent="-182563">
              <a:lnSpc>
                <a:spcPct val="100000"/>
              </a:lnSpc>
              <a:buClr>
                <a:srgbClr val="A6DEF2"/>
              </a:buClr>
              <a:buFont typeface="Arial" panose="020B0604020202020204" pitchFamily="34" charset="0"/>
              <a:buChar char="•"/>
            </a:pPr>
            <a:r>
              <a:rPr lang="fr-FR" sz="2000" spc="-1" dirty="0">
                <a:solidFill>
                  <a:srgbClr val="A6DEF2"/>
                </a:solidFill>
                <a:latin typeface="Calibri" panose="020F0502020204030204" pitchFamily="34" charset="0"/>
              </a:rPr>
              <a:t>Suintement de liquide plasmatique dans / au travers de la membrane alvéolaire</a:t>
            </a:r>
          </a:p>
          <a:p>
            <a:pPr marL="182563" indent="-182563">
              <a:lnSpc>
                <a:spcPct val="100000"/>
              </a:lnSpc>
              <a:buClr>
                <a:srgbClr val="A6DEF2"/>
              </a:buClr>
              <a:buFont typeface="Arial" panose="020B0604020202020204" pitchFamily="34" charset="0"/>
              <a:buChar char="•"/>
            </a:pPr>
            <a:endParaRPr lang="fr-FR" sz="2000" spc="-1" dirty="0">
              <a:solidFill>
                <a:srgbClr val="A6DEF2"/>
              </a:solidFill>
              <a:latin typeface="Calibri" panose="020F0502020204030204" pitchFamily="34" charset="0"/>
            </a:endParaRPr>
          </a:p>
          <a:p>
            <a:pPr marL="182563" indent="-182563">
              <a:lnSpc>
                <a:spcPct val="100000"/>
              </a:lnSpc>
              <a:buClr>
                <a:srgbClr val="A6DEF2"/>
              </a:buClr>
              <a:buFont typeface="Arial" panose="020B0604020202020204" pitchFamily="34" charset="0"/>
              <a:buChar char="•"/>
            </a:pPr>
            <a:r>
              <a:rPr lang="fr-FR" sz="2000" spc="-1" dirty="0">
                <a:solidFill>
                  <a:srgbClr val="A6DEF2"/>
                </a:solidFill>
                <a:latin typeface="Calibri" panose="020F0502020204030204" pitchFamily="34" charset="0"/>
              </a:rPr>
              <a:t>Déchirure de la membrane : le sang passe des capillaires vers l’intérieur des alvéoles. Toux/crachat de sang = hémoptysie.</a:t>
            </a:r>
          </a:p>
          <a:p>
            <a:pPr marL="182563" indent="-182563">
              <a:lnSpc>
                <a:spcPct val="100000"/>
              </a:lnSpc>
              <a:buClr>
                <a:srgbClr val="A6DEF2"/>
              </a:buClr>
              <a:buFont typeface="Arial" panose="020B0604020202020204" pitchFamily="34" charset="0"/>
              <a:buChar char="•"/>
            </a:pPr>
            <a:endParaRPr lang="fr-FR" sz="2000" spc="-1" dirty="0">
              <a:solidFill>
                <a:srgbClr val="A6DEF2"/>
              </a:solidFill>
              <a:latin typeface="Calibri" panose="020F0502020204030204" pitchFamily="34" charset="0"/>
            </a:endParaRPr>
          </a:p>
          <a:p>
            <a:pPr marL="182563" indent="-182563">
              <a:lnSpc>
                <a:spcPct val="100000"/>
              </a:lnSpc>
              <a:buClr>
                <a:srgbClr val="A6DEF2"/>
              </a:buClr>
              <a:buFont typeface="Arial" panose="020B0604020202020204" pitchFamily="34" charset="0"/>
              <a:buChar char="•"/>
            </a:pPr>
            <a:r>
              <a:rPr lang="fr-FR" sz="2000" spc="-1" dirty="0">
                <a:solidFill>
                  <a:srgbClr val="A6DEF2"/>
                </a:solidFill>
                <a:latin typeface="Calibri" panose="020F0502020204030204" pitchFamily="34" charset="0"/>
              </a:rPr>
              <a:t>Lésion majeure des poumons : grande quantité de sang dans les alvéoles, les poumons ne peuvent plus assurer leur rôle = Danger mortel. </a:t>
            </a:r>
          </a:p>
          <a:p>
            <a:pPr>
              <a:lnSpc>
                <a:spcPct val="100000"/>
              </a:lnSpc>
            </a:pPr>
            <a:endParaRPr lang="fr-FR" sz="2000" b="0" strike="noStrike" spc="-1" dirty="0">
              <a:latin typeface="Calibri" panose="020F0502020204030204" pitchFamily="34" charset="0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0F499D4-AE83-42CB-9AF8-AC85EE370F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EDBAE2C-6210-4D4C-B460-F35959565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</a:p>
          <a:p>
            <a:pPr>
              <a:defRPr/>
            </a:pPr>
            <a:r>
              <a:rPr lang="fr-FR" sz="900"/>
              <a:t>Philippe Péan</a:t>
            </a:r>
            <a:endParaRPr lang="fr-FR" sz="9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D720C8-331B-4CB6-9801-BA1B1B015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7</a:t>
            </a:fld>
            <a:endParaRPr lang="fr-FR" dirty="0"/>
          </a:p>
        </p:txBody>
      </p:sp>
      <p:pic>
        <p:nvPicPr>
          <p:cNvPr id="110" name="Picture 8" descr="http://apnealp.e001-leclub.info/gal/cache/2009_16%252617%2BMai%2B-%2BMarseille_Gueuse_p_0002.jpg.small.jpg"/>
          <p:cNvPicPr/>
          <p:nvPr/>
        </p:nvPicPr>
        <p:blipFill>
          <a:blip r:embed="rId2"/>
          <a:stretch/>
        </p:blipFill>
        <p:spPr>
          <a:xfrm>
            <a:off x="6372360" y="99360"/>
            <a:ext cx="2578320" cy="1809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11520" y="-30960"/>
            <a:ext cx="792936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3.L’</a:t>
            </a:r>
            <a:r>
              <a:rPr lang="fr-FR" sz="4800" b="1" strike="noStrike" spc="-1">
                <a:solidFill>
                  <a:srgbClr val="FFFF00"/>
                </a:solidFill>
                <a:latin typeface="Calibri"/>
              </a:rPr>
              <a:t> </a:t>
            </a: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œdème pulmonaire</a:t>
            </a:r>
            <a:endParaRPr lang="fr-FR" sz="4800" b="0" strike="noStrike" spc="-1">
              <a:latin typeface="Arial"/>
            </a:endParaRPr>
          </a:p>
        </p:txBody>
      </p:sp>
      <p:sp>
        <p:nvSpPr>
          <p:cNvPr id="111" name="CustomShape 2"/>
          <p:cNvSpPr/>
          <p:nvPr/>
        </p:nvSpPr>
        <p:spPr>
          <a:xfrm>
            <a:off x="107196" y="732539"/>
            <a:ext cx="4611108" cy="398655"/>
          </a:xfrm>
          <a:prstGeom prst="rect">
            <a:avLst/>
          </a:prstGeom>
          <a:solidFill>
            <a:srgbClr val="3366FF">
              <a:alpha val="60000"/>
            </a:srgbClr>
          </a:solidFill>
          <a:ln w="12600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0" strike="noStrike" spc="-1" dirty="0">
                <a:solidFill>
                  <a:srgbClr val="A6DEF2"/>
                </a:solidFill>
                <a:latin typeface="Calibri" panose="020F0502020204030204" pitchFamily="34" charset="0"/>
              </a:rPr>
              <a:t>Images Scanner de lésions alvéolaires (J+2)</a:t>
            </a:r>
            <a:endParaRPr lang="fr-FR" sz="2000" b="0" strike="noStrike" spc="-1" dirty="0">
              <a:latin typeface="Calibri" panose="020F0502020204030204" pitchFamily="34" charset="0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0F499D4-AE83-42CB-9AF8-AC85EE370F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EDBAE2C-6210-4D4C-B460-F35959565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</a:p>
          <a:p>
            <a:pPr>
              <a:defRPr/>
            </a:pPr>
            <a:r>
              <a:rPr lang="fr-FR" sz="900"/>
              <a:t>Philippe Péan</a:t>
            </a:r>
            <a:endParaRPr lang="fr-FR" sz="9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D720C8-331B-4CB6-9801-BA1B1B015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8</a:t>
            </a:fld>
            <a:endParaRPr lang="fr-FR" dirty="0"/>
          </a:p>
        </p:txBody>
      </p:sp>
      <p:pic>
        <p:nvPicPr>
          <p:cNvPr id="5" name="Action 09-04-2020 19-18-05">
            <a:hlinkClick r:id="" action="ppaction://media"/>
            <a:extLst>
              <a:ext uri="{FF2B5EF4-FFF2-40B4-BE49-F238E27FC236}">
                <a16:creationId xmlns:a16="http://schemas.microsoft.com/office/drawing/2014/main" id="{6CD7B9CB-8D7A-45E2-993A-6F6EE0F0B1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3677" y="1209821"/>
            <a:ext cx="4476646" cy="506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2974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6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11520" y="-30960"/>
            <a:ext cx="792936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3.L’</a:t>
            </a:r>
            <a:r>
              <a:rPr lang="fr-FR" sz="4800" b="1" strike="noStrike" spc="-1">
                <a:solidFill>
                  <a:srgbClr val="FFFF00"/>
                </a:solidFill>
                <a:latin typeface="Calibri"/>
              </a:rPr>
              <a:t> </a:t>
            </a:r>
            <a:r>
              <a:rPr lang="fr-FR" sz="4800" b="0" strike="noStrike" spc="-1">
                <a:solidFill>
                  <a:srgbClr val="FFFF00"/>
                </a:solidFill>
                <a:latin typeface="Calibri"/>
              </a:rPr>
              <a:t>œdème pulmonaire</a:t>
            </a:r>
            <a:endParaRPr lang="fr-FR" sz="4800" b="0" strike="noStrike" spc="-1">
              <a:latin typeface="Arial"/>
            </a:endParaRPr>
          </a:p>
        </p:txBody>
      </p:sp>
      <p:sp>
        <p:nvSpPr>
          <p:cNvPr id="111" name="CustomShape 2"/>
          <p:cNvSpPr/>
          <p:nvPr/>
        </p:nvSpPr>
        <p:spPr>
          <a:xfrm>
            <a:off x="107196" y="732539"/>
            <a:ext cx="4611108" cy="398655"/>
          </a:xfrm>
          <a:prstGeom prst="rect">
            <a:avLst/>
          </a:prstGeom>
          <a:solidFill>
            <a:srgbClr val="3366FF">
              <a:alpha val="60000"/>
            </a:srgbClr>
          </a:solidFill>
          <a:ln w="12600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0" strike="noStrike" spc="-1" dirty="0">
                <a:solidFill>
                  <a:srgbClr val="A6DEF2"/>
                </a:solidFill>
                <a:latin typeface="Calibri" panose="020F0502020204030204" pitchFamily="34" charset="0"/>
              </a:rPr>
              <a:t>Images Scanner de lésions alvéolaires (J+2)</a:t>
            </a:r>
            <a:endParaRPr lang="fr-FR" sz="2000" b="0" strike="noStrike" spc="-1" dirty="0">
              <a:latin typeface="Calibri" panose="020F0502020204030204" pitchFamily="34" charset="0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0F499D4-AE83-42CB-9AF8-AC85EE370F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EDBAE2C-6210-4D4C-B460-F35959565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</a:p>
          <a:p>
            <a:pPr>
              <a:defRPr/>
            </a:pPr>
            <a:r>
              <a:rPr lang="fr-FR" sz="900"/>
              <a:t>Philippe Péan</a:t>
            </a:r>
            <a:endParaRPr lang="fr-FR" sz="9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D720C8-331B-4CB6-9801-BA1B1B015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9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5F97D24-A07D-4094-9261-C9953D861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8650"/>
            <a:ext cx="5856706" cy="4210243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C790347F-8158-492F-9494-8DDB369516ED}"/>
              </a:ext>
            </a:extLst>
          </p:cNvPr>
          <p:cNvSpPr/>
          <p:nvPr/>
        </p:nvSpPr>
        <p:spPr>
          <a:xfrm>
            <a:off x="1731168" y="2864643"/>
            <a:ext cx="402431" cy="3716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69BB1A5-F786-4568-9ECD-3B775BE43652}"/>
              </a:ext>
            </a:extLst>
          </p:cNvPr>
          <p:cNvSpPr/>
          <p:nvPr/>
        </p:nvSpPr>
        <p:spPr>
          <a:xfrm>
            <a:off x="2036988" y="3186273"/>
            <a:ext cx="402432" cy="3716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7E549265-5C82-48D2-8B8E-2E3EA2694149}"/>
              </a:ext>
            </a:extLst>
          </p:cNvPr>
          <p:cNvSpPr/>
          <p:nvPr/>
        </p:nvSpPr>
        <p:spPr>
          <a:xfrm>
            <a:off x="6553200" y="3075784"/>
            <a:ext cx="2417064" cy="706432"/>
          </a:xfrm>
          <a:prstGeom prst="rect">
            <a:avLst/>
          </a:prstGeom>
          <a:solidFill>
            <a:srgbClr val="3366FF">
              <a:alpha val="60000"/>
            </a:srgbClr>
          </a:solidFill>
          <a:ln w="12600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0" strike="noStrike" spc="-1" dirty="0">
                <a:solidFill>
                  <a:srgbClr val="A6DEF2"/>
                </a:solidFill>
                <a:latin typeface="Calibri" panose="020F0502020204030204" pitchFamily="34" charset="0"/>
              </a:rPr>
              <a:t>Lésions nodulaires</a:t>
            </a:r>
          </a:p>
          <a:p>
            <a:pPr>
              <a:lnSpc>
                <a:spcPct val="100000"/>
              </a:lnSpc>
            </a:pPr>
            <a:r>
              <a:rPr lang="fr-FR" sz="2000" spc="-1" dirty="0">
                <a:solidFill>
                  <a:srgbClr val="A6DEF2"/>
                </a:solidFill>
                <a:latin typeface="Calibri" panose="020F0502020204030204" pitchFamily="34" charset="0"/>
              </a:rPr>
              <a:t>(saignement)</a:t>
            </a:r>
            <a:endParaRPr lang="fr-FR" sz="2000" b="0" strike="noStrike" spc="-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35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1165</TotalTime>
  <Words>1967</Words>
  <Application>Microsoft Office PowerPoint</Application>
  <PresentationFormat>Affichage à l'écran (4:3)</PresentationFormat>
  <Paragraphs>340</Paragraphs>
  <Slides>29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Phil</dc:creator>
  <dc:description/>
  <cp:lastModifiedBy>Phil</cp:lastModifiedBy>
  <cp:revision>63</cp:revision>
  <dcterms:created xsi:type="dcterms:W3CDTF">2017-11-12T01:26:56Z</dcterms:created>
  <dcterms:modified xsi:type="dcterms:W3CDTF">2020-04-09T18:25:37Z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Affichage à l'écran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22</vt:i4>
  </property>
</Properties>
</file>